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8" r:id="rId4"/>
    <p:sldId id="259" r:id="rId5"/>
    <p:sldId id="260" r:id="rId6"/>
    <p:sldId id="264" r:id="rId7"/>
    <p:sldId id="261"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1A295B-24E2-4390-B150-5D4C9561B9F9}" v="4081" dt="2026-01-16T11:26:30.5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7386" autoAdjust="0"/>
  </p:normalViewPr>
  <p:slideViewPr>
    <p:cSldViewPr snapToGrid="0">
      <p:cViewPr varScale="1">
        <p:scale>
          <a:sx n="147" d="100"/>
          <a:sy n="147" d="100"/>
        </p:scale>
        <p:origin x="3066" y="3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 Fuggle" userId="a195d2a40fcd0650" providerId="LiveId" clId="{5AEC40BE-2DA7-4DBC-8B36-4890849EA015}"/>
    <pc:docChg chg="undo custSel addSld delSld modSld sldOrd">
      <pc:chgData name="Paul Fuggle" userId="a195d2a40fcd0650" providerId="LiveId" clId="{5AEC40BE-2DA7-4DBC-8B36-4890849EA015}" dt="2026-01-16T11:26:30.530" v="4453" actId="313"/>
      <pc:docMkLst>
        <pc:docMk/>
      </pc:docMkLst>
      <pc:sldChg chg="modSp mod">
        <pc:chgData name="Paul Fuggle" userId="a195d2a40fcd0650" providerId="LiveId" clId="{5AEC40BE-2DA7-4DBC-8B36-4890849EA015}" dt="2026-01-13T11:24:08.029" v="2496" actId="20577"/>
        <pc:sldMkLst>
          <pc:docMk/>
          <pc:sldMk cId="107704358" sldId="256"/>
        </pc:sldMkLst>
        <pc:spChg chg="mod">
          <ac:chgData name="Paul Fuggle" userId="a195d2a40fcd0650" providerId="LiveId" clId="{5AEC40BE-2DA7-4DBC-8B36-4890849EA015}" dt="2026-01-13T11:19:13.383" v="2245" actId="14100"/>
          <ac:spMkLst>
            <pc:docMk/>
            <pc:sldMk cId="107704358" sldId="256"/>
            <ac:spMk id="7" creationId="{5058A024-85AE-6918-53A6-6EE1B8DB1DAA}"/>
          </ac:spMkLst>
        </pc:spChg>
        <pc:graphicFrameChg chg="modGraphic">
          <ac:chgData name="Paul Fuggle" userId="a195d2a40fcd0650" providerId="LiveId" clId="{5AEC40BE-2DA7-4DBC-8B36-4890849EA015}" dt="2026-01-13T11:24:08.029" v="2496" actId="20577"/>
          <ac:graphicFrameMkLst>
            <pc:docMk/>
            <pc:sldMk cId="107704358" sldId="256"/>
            <ac:graphicFrameMk id="10" creationId="{BBB5F9BE-0F77-9E39-22E5-86CF4E711FD4}"/>
          </ac:graphicFrameMkLst>
        </pc:graphicFrameChg>
        <pc:picChg chg="mod">
          <ac:chgData name="Paul Fuggle" userId="a195d2a40fcd0650" providerId="LiveId" clId="{5AEC40BE-2DA7-4DBC-8B36-4890849EA015}" dt="2026-01-13T11:19:15.487" v="2246" actId="14100"/>
          <ac:picMkLst>
            <pc:docMk/>
            <pc:sldMk cId="107704358" sldId="256"/>
            <ac:picMk id="9" creationId="{52BD0F47-1C1E-D8ED-D74F-29B876A13F4A}"/>
          </ac:picMkLst>
        </pc:picChg>
      </pc:sldChg>
      <pc:sldChg chg="modSp mod">
        <pc:chgData name="Paul Fuggle" userId="a195d2a40fcd0650" providerId="LiveId" clId="{5AEC40BE-2DA7-4DBC-8B36-4890849EA015}" dt="2026-01-13T11:24:44.516" v="2500" actId="14100"/>
        <pc:sldMkLst>
          <pc:docMk/>
          <pc:sldMk cId="2823910930" sldId="258"/>
        </pc:sldMkLst>
        <pc:spChg chg="mod">
          <ac:chgData name="Paul Fuggle" userId="a195d2a40fcd0650" providerId="LiveId" clId="{5AEC40BE-2DA7-4DBC-8B36-4890849EA015}" dt="2026-01-13T11:19:06.040" v="2242" actId="14100"/>
          <ac:spMkLst>
            <pc:docMk/>
            <pc:sldMk cId="2823910930" sldId="258"/>
            <ac:spMk id="2" creationId="{17C34BA1-F751-F9B0-DB68-4CC9C3E8AD65}"/>
          </ac:spMkLst>
        </pc:spChg>
        <pc:spChg chg="mod">
          <ac:chgData name="Paul Fuggle" userId="a195d2a40fcd0650" providerId="LiveId" clId="{5AEC40BE-2DA7-4DBC-8B36-4890849EA015}" dt="2026-01-13T11:24:44.516" v="2500" actId="14100"/>
          <ac:spMkLst>
            <pc:docMk/>
            <pc:sldMk cId="2823910930" sldId="258"/>
            <ac:spMk id="3" creationId="{5D4604F2-C2F3-58C7-10A1-34253BD09FC6}"/>
          </ac:spMkLst>
        </pc:spChg>
        <pc:picChg chg="mod">
          <ac:chgData name="Paul Fuggle" userId="a195d2a40fcd0650" providerId="LiveId" clId="{5AEC40BE-2DA7-4DBC-8B36-4890849EA015}" dt="2026-01-13T11:19:08.322" v="2243" actId="14100"/>
          <ac:picMkLst>
            <pc:docMk/>
            <pc:sldMk cId="2823910930" sldId="258"/>
            <ac:picMk id="5" creationId="{B3346E7F-9067-1DE4-FAD0-470CBC1DA5D3}"/>
          </ac:picMkLst>
        </pc:picChg>
      </pc:sldChg>
      <pc:sldChg chg="addSp modSp mod modAnim">
        <pc:chgData name="Paul Fuggle" userId="a195d2a40fcd0650" providerId="LiveId" clId="{5AEC40BE-2DA7-4DBC-8B36-4890849EA015}" dt="2026-01-13T11:24:51.200" v="2503" actId="20577"/>
        <pc:sldMkLst>
          <pc:docMk/>
          <pc:sldMk cId="3904553070" sldId="259"/>
        </pc:sldMkLst>
        <pc:spChg chg="mod">
          <ac:chgData name="Paul Fuggle" userId="a195d2a40fcd0650" providerId="LiveId" clId="{5AEC40BE-2DA7-4DBC-8B36-4890849EA015}" dt="2026-01-13T11:18:55.258" v="2237" actId="14100"/>
          <ac:spMkLst>
            <pc:docMk/>
            <pc:sldMk cId="3904553070" sldId="259"/>
            <ac:spMk id="2" creationId="{F305059C-80EC-BF75-99E7-5E12306C8C2E}"/>
          </ac:spMkLst>
        </pc:spChg>
        <pc:spChg chg="add mod">
          <ac:chgData name="Paul Fuggle" userId="a195d2a40fcd0650" providerId="LiveId" clId="{5AEC40BE-2DA7-4DBC-8B36-4890849EA015}" dt="2026-01-13T11:24:51.200" v="2503" actId="20577"/>
          <ac:spMkLst>
            <pc:docMk/>
            <pc:sldMk cId="3904553070" sldId="259"/>
            <ac:spMk id="4" creationId="{75BE0D82-DDAE-D118-51F6-130996899C97}"/>
          </ac:spMkLst>
        </pc:spChg>
        <pc:spChg chg="add mod">
          <ac:chgData name="Paul Fuggle" userId="a195d2a40fcd0650" providerId="LiveId" clId="{5AEC40BE-2DA7-4DBC-8B36-4890849EA015}" dt="2026-01-13T10:11:36.469" v="976" actId="1076"/>
          <ac:spMkLst>
            <pc:docMk/>
            <pc:sldMk cId="3904553070" sldId="259"/>
            <ac:spMk id="5" creationId="{40617964-4FBB-BCFB-C5EB-8C6EB33E1BFE}"/>
          </ac:spMkLst>
        </pc:spChg>
        <pc:picChg chg="add mod">
          <ac:chgData name="Paul Fuggle" userId="a195d2a40fcd0650" providerId="LiveId" clId="{5AEC40BE-2DA7-4DBC-8B36-4890849EA015}" dt="2026-01-13T11:18:57.252" v="2238" actId="14100"/>
          <ac:picMkLst>
            <pc:docMk/>
            <pc:sldMk cId="3904553070" sldId="259"/>
            <ac:picMk id="3" creationId="{883F03AC-B806-580E-3833-E2A6C1809ED5}"/>
          </ac:picMkLst>
        </pc:picChg>
      </pc:sldChg>
      <pc:sldChg chg="addSp modSp mod modAnim">
        <pc:chgData name="Paul Fuggle" userId="a195d2a40fcd0650" providerId="LiveId" clId="{5AEC40BE-2DA7-4DBC-8B36-4890849EA015}" dt="2026-01-13T11:25:00.449" v="2506" actId="20577"/>
        <pc:sldMkLst>
          <pc:docMk/>
          <pc:sldMk cId="602531547" sldId="260"/>
        </pc:sldMkLst>
        <pc:spChg chg="mod">
          <ac:chgData name="Paul Fuggle" userId="a195d2a40fcd0650" providerId="LiveId" clId="{5AEC40BE-2DA7-4DBC-8B36-4890849EA015}" dt="2026-01-13T11:18:42.941" v="2234" actId="14100"/>
          <ac:spMkLst>
            <pc:docMk/>
            <pc:sldMk cId="602531547" sldId="260"/>
            <ac:spMk id="2" creationId="{027A427A-422D-20DE-57AC-05C12B64E367}"/>
          </ac:spMkLst>
        </pc:spChg>
        <pc:spChg chg="add mod">
          <ac:chgData name="Paul Fuggle" userId="a195d2a40fcd0650" providerId="LiveId" clId="{5AEC40BE-2DA7-4DBC-8B36-4890849EA015}" dt="2026-01-13T11:25:00.449" v="2506" actId="20577"/>
          <ac:spMkLst>
            <pc:docMk/>
            <pc:sldMk cId="602531547" sldId="260"/>
            <ac:spMk id="3" creationId="{17B80113-9518-A85F-9FA4-814F4929CC8F}"/>
          </ac:spMkLst>
        </pc:spChg>
        <pc:spChg chg="add mod">
          <ac:chgData name="Paul Fuggle" userId="a195d2a40fcd0650" providerId="LiveId" clId="{5AEC40BE-2DA7-4DBC-8B36-4890849EA015}" dt="2026-01-13T10:31:42.150" v="1339" actId="20577"/>
          <ac:spMkLst>
            <pc:docMk/>
            <pc:sldMk cId="602531547" sldId="260"/>
            <ac:spMk id="4" creationId="{80914D51-459E-E924-2B15-5A5012DD743C}"/>
          </ac:spMkLst>
        </pc:spChg>
        <pc:picChg chg="add mod">
          <ac:chgData name="Paul Fuggle" userId="a195d2a40fcd0650" providerId="LiveId" clId="{5AEC40BE-2DA7-4DBC-8B36-4890849EA015}" dt="2026-01-13T11:18:45.287" v="2235" actId="14100"/>
          <ac:picMkLst>
            <pc:docMk/>
            <pc:sldMk cId="602531547" sldId="260"/>
            <ac:picMk id="1026" creationId="{C51D4F37-435A-F656-3EC9-7353AF248B11}"/>
          </ac:picMkLst>
        </pc:picChg>
      </pc:sldChg>
      <pc:sldChg chg="addSp modSp mod modAnim">
        <pc:chgData name="Paul Fuggle" userId="a195d2a40fcd0650" providerId="LiveId" clId="{5AEC40BE-2DA7-4DBC-8B36-4890849EA015}" dt="2026-01-13T11:36:26.476" v="3507" actId="20577"/>
        <pc:sldMkLst>
          <pc:docMk/>
          <pc:sldMk cId="3054743731" sldId="261"/>
        </pc:sldMkLst>
        <pc:spChg chg="mod">
          <ac:chgData name="Paul Fuggle" userId="a195d2a40fcd0650" providerId="LiveId" clId="{5AEC40BE-2DA7-4DBC-8B36-4890849EA015}" dt="2026-01-13T11:18:12.034" v="2228" actId="14100"/>
          <ac:spMkLst>
            <pc:docMk/>
            <pc:sldMk cId="3054743731" sldId="261"/>
            <ac:spMk id="2" creationId="{F6347A2E-B0DF-3654-604F-661C02F50A14}"/>
          </ac:spMkLst>
        </pc:spChg>
        <pc:spChg chg="add mod">
          <ac:chgData name="Paul Fuggle" userId="a195d2a40fcd0650" providerId="LiveId" clId="{5AEC40BE-2DA7-4DBC-8B36-4890849EA015}" dt="2026-01-13T11:25:11.783" v="2512" actId="20577"/>
          <ac:spMkLst>
            <pc:docMk/>
            <pc:sldMk cId="3054743731" sldId="261"/>
            <ac:spMk id="4" creationId="{EFEB6976-5462-8F8B-BCE5-7B4234E52B03}"/>
          </ac:spMkLst>
        </pc:spChg>
        <pc:spChg chg="add mod">
          <ac:chgData name="Paul Fuggle" userId="a195d2a40fcd0650" providerId="LiveId" clId="{5AEC40BE-2DA7-4DBC-8B36-4890849EA015}" dt="2026-01-13T11:36:26.476" v="3507" actId="20577"/>
          <ac:spMkLst>
            <pc:docMk/>
            <pc:sldMk cId="3054743731" sldId="261"/>
            <ac:spMk id="5" creationId="{CAB05D86-6405-8FA4-4BF4-31099D573465}"/>
          </ac:spMkLst>
        </pc:spChg>
        <pc:picChg chg="add mod">
          <ac:chgData name="Paul Fuggle" userId="a195d2a40fcd0650" providerId="LiveId" clId="{5AEC40BE-2DA7-4DBC-8B36-4890849EA015}" dt="2026-01-13T11:18:19.129" v="2229" actId="14100"/>
          <ac:picMkLst>
            <pc:docMk/>
            <pc:sldMk cId="3054743731" sldId="261"/>
            <ac:picMk id="3" creationId="{F976BCA8-3DA5-3C51-5F8B-8B6D7A1802B1}"/>
          </ac:picMkLst>
        </pc:picChg>
      </pc:sldChg>
      <pc:sldChg chg="addSp delSp modSp add mod ord addAnim delAnim modAnim">
        <pc:chgData name="Paul Fuggle" userId="a195d2a40fcd0650" providerId="LiveId" clId="{5AEC40BE-2DA7-4DBC-8B36-4890849EA015}" dt="2026-01-16T11:26:30.530" v="4453" actId="313"/>
        <pc:sldMkLst>
          <pc:docMk/>
          <pc:sldMk cId="2192317590" sldId="264"/>
        </pc:sldMkLst>
        <pc:spChg chg="mod">
          <ac:chgData name="Paul Fuggle" userId="a195d2a40fcd0650" providerId="LiveId" clId="{5AEC40BE-2DA7-4DBC-8B36-4890849EA015}" dt="2026-01-13T11:18:25.342" v="2231" actId="14100"/>
          <ac:spMkLst>
            <pc:docMk/>
            <pc:sldMk cId="2192317590" sldId="264"/>
            <ac:spMk id="2" creationId="{339B8D23-EF8A-64A9-60ED-317232EB84C3}"/>
          </ac:spMkLst>
        </pc:spChg>
        <pc:spChg chg="add mod">
          <ac:chgData name="Paul Fuggle" userId="a195d2a40fcd0650" providerId="LiveId" clId="{5AEC40BE-2DA7-4DBC-8B36-4890849EA015}" dt="2026-01-13T11:25:05.075" v="2509" actId="20577"/>
          <ac:spMkLst>
            <pc:docMk/>
            <pc:sldMk cId="2192317590" sldId="264"/>
            <ac:spMk id="3" creationId="{7E671416-CA51-53B7-1BC5-E64DEE19A7CE}"/>
          </ac:spMkLst>
        </pc:spChg>
        <pc:spChg chg="add del mod">
          <ac:chgData name="Paul Fuggle" userId="a195d2a40fcd0650" providerId="LiveId" clId="{5AEC40BE-2DA7-4DBC-8B36-4890849EA015}" dt="2026-01-16T11:26:30.530" v="4453" actId="313"/>
          <ac:spMkLst>
            <pc:docMk/>
            <pc:sldMk cId="2192317590" sldId="264"/>
            <ac:spMk id="5" creationId="{7E7623BE-83C1-0D74-EEA6-5FF2222CB372}"/>
          </ac:spMkLst>
        </pc:spChg>
        <pc:spChg chg="add mod">
          <ac:chgData name="Paul Fuggle" userId="a195d2a40fcd0650" providerId="LiveId" clId="{5AEC40BE-2DA7-4DBC-8B36-4890849EA015}" dt="2026-01-13T11:27:23.471" v="2560" actId="14100"/>
          <ac:spMkLst>
            <pc:docMk/>
            <pc:sldMk cId="2192317590" sldId="264"/>
            <ac:spMk id="12" creationId="{1252A11A-796D-9836-AE48-5B91C472399D}"/>
          </ac:spMkLst>
        </pc:spChg>
        <pc:spChg chg="add mod">
          <ac:chgData name="Paul Fuggle" userId="a195d2a40fcd0650" providerId="LiveId" clId="{5AEC40BE-2DA7-4DBC-8B36-4890849EA015}" dt="2026-01-13T11:27:33.473" v="2563" actId="14100"/>
          <ac:spMkLst>
            <pc:docMk/>
            <pc:sldMk cId="2192317590" sldId="264"/>
            <ac:spMk id="13" creationId="{D90739D2-B112-B2FF-D496-932B097C90FD}"/>
          </ac:spMkLst>
        </pc:spChg>
        <pc:spChg chg="add mod ord">
          <ac:chgData name="Paul Fuggle" userId="a195d2a40fcd0650" providerId="LiveId" clId="{5AEC40BE-2DA7-4DBC-8B36-4890849EA015}" dt="2026-01-13T11:26:31.163" v="2522" actId="167"/>
          <ac:spMkLst>
            <pc:docMk/>
            <pc:sldMk cId="2192317590" sldId="264"/>
            <ac:spMk id="15" creationId="{51B7755F-CE73-20E8-3218-FC8D11AF3E8A}"/>
          </ac:spMkLst>
        </pc:spChg>
        <pc:picChg chg="mod">
          <ac:chgData name="Paul Fuggle" userId="a195d2a40fcd0650" providerId="LiveId" clId="{5AEC40BE-2DA7-4DBC-8B36-4890849EA015}" dt="2026-01-13T11:26:50.301" v="2556" actId="14861"/>
          <ac:picMkLst>
            <pc:docMk/>
            <pc:sldMk cId="2192317590" sldId="264"/>
            <ac:picMk id="6" creationId="{113A5002-AB6C-1BB1-BAA3-00D62726CA2B}"/>
          </ac:picMkLst>
        </pc:picChg>
        <pc:picChg chg="add mod modCrop">
          <ac:chgData name="Paul Fuggle" userId="a195d2a40fcd0650" providerId="LiveId" clId="{5AEC40BE-2DA7-4DBC-8B36-4890849EA015}" dt="2026-01-13T11:27:03.751" v="2557" actId="14861"/>
          <ac:picMkLst>
            <pc:docMk/>
            <pc:sldMk cId="2192317590" sldId="264"/>
            <ac:picMk id="8" creationId="{8D539ADC-ED49-5C3D-6A21-91CCE8CA416B}"/>
          </ac:picMkLst>
        </pc:picChg>
        <pc:picChg chg="add mod modCrop">
          <ac:chgData name="Paul Fuggle" userId="a195d2a40fcd0650" providerId="LiveId" clId="{5AEC40BE-2DA7-4DBC-8B36-4890849EA015}" dt="2026-01-13T11:27:09.297" v="2558" actId="14861"/>
          <ac:picMkLst>
            <pc:docMk/>
            <pc:sldMk cId="2192317590" sldId="264"/>
            <ac:picMk id="11" creationId="{ADCFEE5D-AF46-BC05-A103-22DC2F7C2712}"/>
          </ac:picMkLst>
        </pc:picChg>
      </pc:sldChg>
      <pc:sldChg chg="addSp delSp modSp add mod">
        <pc:chgData name="Paul Fuggle" userId="a195d2a40fcd0650" providerId="LiveId" clId="{5AEC40BE-2DA7-4DBC-8B36-4890849EA015}" dt="2026-01-13T11:42:51.632" v="4386" actId="20577"/>
        <pc:sldMkLst>
          <pc:docMk/>
          <pc:sldMk cId="2822358553" sldId="265"/>
        </pc:sldMkLst>
        <pc:spChg chg="mod">
          <ac:chgData name="Paul Fuggle" userId="a195d2a40fcd0650" providerId="LiveId" clId="{5AEC40BE-2DA7-4DBC-8B36-4890849EA015}" dt="2026-01-13T11:25:16.060" v="2515" actId="20577"/>
          <ac:spMkLst>
            <pc:docMk/>
            <pc:sldMk cId="2822358553" sldId="265"/>
            <ac:spMk id="4" creationId="{A44E1F2F-2E90-CDD1-2E3D-411689BBD917}"/>
          </ac:spMkLst>
        </pc:spChg>
        <pc:spChg chg="mod">
          <ac:chgData name="Paul Fuggle" userId="a195d2a40fcd0650" providerId="LiveId" clId="{5AEC40BE-2DA7-4DBC-8B36-4890849EA015}" dt="2026-01-13T11:42:51.632" v="4386" actId="20577"/>
          <ac:spMkLst>
            <pc:docMk/>
            <pc:sldMk cId="2822358553" sldId="265"/>
            <ac:spMk id="5" creationId="{23EB3DBB-6FA5-A703-CBA7-F6B268614B24}"/>
          </ac:spMkLst>
        </pc:spChg>
        <pc:picChg chg="add mod">
          <ac:chgData name="Paul Fuggle" userId="a195d2a40fcd0650" providerId="LiveId" clId="{5AEC40BE-2DA7-4DBC-8B36-4890849EA015}" dt="2026-01-13T11:22:40.581" v="2476" actId="1076"/>
          <ac:picMkLst>
            <pc:docMk/>
            <pc:sldMk cId="2822358553" sldId="265"/>
            <ac:picMk id="6" creationId="{85B8D6EF-0747-C12F-4F66-9943FFD6270C}"/>
          </ac:picMkLst>
        </pc:picChg>
      </pc:sldChg>
    </pc:docChg>
  </pc:docChgLst>
</pc:chgInfo>
</file>

<file path=ppt/media/image1.jpg>
</file>

<file path=ppt/media/image10.jpeg>
</file>

<file path=ppt/media/image11.jpeg>
</file>

<file path=ppt/media/image2.jpeg>
</file>

<file path=ppt/media/image3.png>
</file>

<file path=ppt/media/image4.jpe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0383-FBF5-19C6-8E97-4567682E366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9DA9B3C2-ECAB-B80F-D3E5-6EAF37EC3E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FC052118-9D90-9DD4-537C-7F72179973CB}"/>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5" name="Footer Placeholder 4">
            <a:extLst>
              <a:ext uri="{FF2B5EF4-FFF2-40B4-BE49-F238E27FC236}">
                <a16:creationId xmlns:a16="http://schemas.microsoft.com/office/drawing/2014/main" id="{35B1A96B-B54D-1FB0-E27E-F8AD79E3EA0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B92895B-8060-7344-25D2-B9A535A38A41}"/>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3801757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0BAE4-284F-FFF6-55B5-6C4E3C1CDD48}"/>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20972CD7-15D1-478F-79C5-2E00857957A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DDFAEF28-E2DD-EA87-7075-A82144371CCC}"/>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5" name="Footer Placeholder 4">
            <a:extLst>
              <a:ext uri="{FF2B5EF4-FFF2-40B4-BE49-F238E27FC236}">
                <a16:creationId xmlns:a16="http://schemas.microsoft.com/office/drawing/2014/main" id="{295D5C9B-080E-1A62-D759-BB730581211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436EF85-7A64-2F84-028A-B0ABA72FEC92}"/>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41906097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28BEE7-DF8F-3107-C24E-BCF6175AE2D2}"/>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7CF0D478-DF06-F49E-E876-F283A0A7858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C835B8E7-DCCB-4CE7-E9A7-2DDD8242433A}"/>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5" name="Footer Placeholder 4">
            <a:extLst>
              <a:ext uri="{FF2B5EF4-FFF2-40B4-BE49-F238E27FC236}">
                <a16:creationId xmlns:a16="http://schemas.microsoft.com/office/drawing/2014/main" id="{53B6BA73-C10D-D0CB-38F5-A7850E1A4C8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6487ABC-D35C-E498-7BDF-911A433C86F6}"/>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3454184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F5EAA-1CFC-F4D4-B5D9-87CF25F9821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DF9AFD78-9CBC-45A7-16BE-781249B08E3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500D324-6ACF-13BF-C1A1-F262AA5F209B}"/>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5" name="Footer Placeholder 4">
            <a:extLst>
              <a:ext uri="{FF2B5EF4-FFF2-40B4-BE49-F238E27FC236}">
                <a16:creationId xmlns:a16="http://schemas.microsoft.com/office/drawing/2014/main" id="{0DACEAFD-4828-B238-6A2F-C8FF51C4C67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7BD1D3C-78DF-88C5-406F-5149FD94EE67}"/>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3914712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7E685-1A96-831C-6220-CE233C1277D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309BA35E-8F76-3FE5-B88E-6D504A22CFB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6C7234F-DB9F-5F24-BEA1-3B0874F6C6FA}"/>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5" name="Footer Placeholder 4">
            <a:extLst>
              <a:ext uri="{FF2B5EF4-FFF2-40B4-BE49-F238E27FC236}">
                <a16:creationId xmlns:a16="http://schemas.microsoft.com/office/drawing/2014/main" id="{7D3BBA5E-024A-B28B-1A62-58693C486F4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1ADF7E6-92F0-6E7E-88EA-D835C78E0A6D}"/>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3692891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A66BF-EBDA-550F-A652-B20D5C26E857}"/>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478D7ADB-3754-1D8C-4875-60080FB7FC8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E0942B02-60F1-5800-5F87-194401380E5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0FB4162C-AE44-CD88-2D7F-211590FF09A4}"/>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6" name="Footer Placeholder 5">
            <a:extLst>
              <a:ext uri="{FF2B5EF4-FFF2-40B4-BE49-F238E27FC236}">
                <a16:creationId xmlns:a16="http://schemas.microsoft.com/office/drawing/2014/main" id="{944BEC55-95B0-4C9F-B640-914CBD79B15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4F5E735-F957-354E-97E0-E3420E9062E0}"/>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2342355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48CDD-134B-8699-AD2D-AF3274A278FB}"/>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38BED809-FC98-A96F-FF24-693D28FC91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524627-0252-AEEB-3ACB-5961C7D564A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3F2449AA-66CC-1D33-045B-33700FF347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49CAC72-995F-37E2-40A0-B5DCAC837CB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37E0DD14-A895-9B1F-5903-BD1E98EDF54E}"/>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8" name="Footer Placeholder 7">
            <a:extLst>
              <a:ext uri="{FF2B5EF4-FFF2-40B4-BE49-F238E27FC236}">
                <a16:creationId xmlns:a16="http://schemas.microsoft.com/office/drawing/2014/main" id="{F04EFCB2-BFFD-33E8-0A76-D3AA1DF263D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567F927-15B2-79D7-3CB9-D446AB3AE100}"/>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14360931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AB8B8-6815-66EB-DBCC-50DD7FD1E2EE}"/>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EAC3FFC2-8B84-DF76-B355-CC54C1F5ACC1}"/>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4" name="Footer Placeholder 3">
            <a:extLst>
              <a:ext uri="{FF2B5EF4-FFF2-40B4-BE49-F238E27FC236}">
                <a16:creationId xmlns:a16="http://schemas.microsoft.com/office/drawing/2014/main" id="{3B4E7FE9-E3EA-5B05-00A5-4F373FBC38B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3B0F5B1-405D-68C7-A20D-03F71B2CD6C4}"/>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4062843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AA181D-26BB-2B8F-0D88-9E23C4F80380}"/>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3" name="Footer Placeholder 2">
            <a:extLst>
              <a:ext uri="{FF2B5EF4-FFF2-40B4-BE49-F238E27FC236}">
                <a16:creationId xmlns:a16="http://schemas.microsoft.com/office/drawing/2014/main" id="{E68AF21D-9864-A2DB-2230-4F9112270DD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562792B-A337-998C-1B37-2FD205E7C0CA}"/>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34615480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26C97-F95A-B7CC-48C0-920501C46B5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731DAED7-1F72-D980-D864-A22932B2EB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7BD03A3E-E0A9-C8B3-36F5-327E628EFF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423F2CF-E7BC-2FFD-FE00-A1E13380C190}"/>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6" name="Footer Placeholder 5">
            <a:extLst>
              <a:ext uri="{FF2B5EF4-FFF2-40B4-BE49-F238E27FC236}">
                <a16:creationId xmlns:a16="http://schemas.microsoft.com/office/drawing/2014/main" id="{EAAEA230-EDF8-5F50-0990-B55D45DBAA4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082721F-CB7E-3C1E-C9C7-D7977D8200ED}"/>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807685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B0EBB-C380-9911-18A3-5D076047C71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019B36DA-0D6D-5EFE-8D9A-F7856F274D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C02FF48-BDA1-5B50-E2F4-3112D703C4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8EB91AC-EFE8-B839-5D20-27C3012E0D15}"/>
              </a:ext>
            </a:extLst>
          </p:cNvPr>
          <p:cNvSpPr>
            <a:spLocks noGrp="1"/>
          </p:cNvSpPr>
          <p:nvPr>
            <p:ph type="dt" sz="half" idx="10"/>
          </p:nvPr>
        </p:nvSpPr>
        <p:spPr/>
        <p:txBody>
          <a:bodyPr/>
          <a:lstStyle/>
          <a:p>
            <a:fld id="{7B462BDB-FBB1-4ED8-B876-75CF5BC56AD6}" type="datetimeFigureOut">
              <a:rPr lang="en-GB" smtClean="0"/>
              <a:t>16/01/2026</a:t>
            </a:fld>
            <a:endParaRPr lang="en-GB"/>
          </a:p>
        </p:txBody>
      </p:sp>
      <p:sp>
        <p:nvSpPr>
          <p:cNvPr id="6" name="Footer Placeholder 5">
            <a:extLst>
              <a:ext uri="{FF2B5EF4-FFF2-40B4-BE49-F238E27FC236}">
                <a16:creationId xmlns:a16="http://schemas.microsoft.com/office/drawing/2014/main" id="{1F17AD0D-C190-651C-DBC8-3C9A3D93AE0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822F685-CE2D-468D-0CE8-17F2019B22B1}"/>
              </a:ext>
            </a:extLst>
          </p:cNvPr>
          <p:cNvSpPr>
            <a:spLocks noGrp="1"/>
          </p:cNvSpPr>
          <p:nvPr>
            <p:ph type="sldNum" sz="quarter" idx="12"/>
          </p:nvPr>
        </p:nvSpPr>
        <p:spPr/>
        <p:txBody>
          <a:bodyPr/>
          <a:lstStyle/>
          <a:p>
            <a:fld id="{014F2DFC-C630-44C6-9882-C81DD6B3B908}" type="slidenum">
              <a:rPr lang="en-GB" smtClean="0"/>
              <a:t>‹#›</a:t>
            </a:fld>
            <a:endParaRPr lang="en-GB"/>
          </a:p>
        </p:txBody>
      </p:sp>
    </p:spTree>
    <p:extLst>
      <p:ext uri="{BB962C8B-B14F-4D97-AF65-F5344CB8AC3E}">
        <p14:creationId xmlns:p14="http://schemas.microsoft.com/office/powerpoint/2010/main" val="2106207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A47915-F19E-CC99-3F96-924C493632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829DD28A-FEE3-3D16-C3B7-4215274B95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76C3FF3-1B8B-C713-B9D8-27DF725EA3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B462BDB-FBB1-4ED8-B876-75CF5BC56AD6}" type="datetimeFigureOut">
              <a:rPr lang="en-GB" smtClean="0"/>
              <a:t>16/01/2026</a:t>
            </a:fld>
            <a:endParaRPr lang="en-GB"/>
          </a:p>
        </p:txBody>
      </p:sp>
      <p:sp>
        <p:nvSpPr>
          <p:cNvPr id="5" name="Footer Placeholder 4">
            <a:extLst>
              <a:ext uri="{FF2B5EF4-FFF2-40B4-BE49-F238E27FC236}">
                <a16:creationId xmlns:a16="http://schemas.microsoft.com/office/drawing/2014/main" id="{35B2E4CC-E60C-5356-58BC-884D9E07ED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FB6695BD-3E25-4B69-B851-FB04FA4039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14F2DFC-C630-44C6-9882-C81DD6B3B908}" type="slidenum">
              <a:rPr lang="en-GB" smtClean="0"/>
              <a:t>‹#›</a:t>
            </a:fld>
            <a:endParaRPr lang="en-GB"/>
          </a:p>
        </p:txBody>
      </p:sp>
    </p:spTree>
    <p:extLst>
      <p:ext uri="{BB962C8B-B14F-4D97-AF65-F5344CB8AC3E}">
        <p14:creationId xmlns:p14="http://schemas.microsoft.com/office/powerpoint/2010/main" val="1527070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youtu.be/RykpjqBt_RI" TargetMode="External"/><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60114-F6A3-0AAC-2E7A-9AF0CE5C3109}"/>
            </a:ext>
          </a:extLst>
        </p:cNvPr>
        <p:cNvGrpSpPr/>
        <p:nvPr/>
      </p:nvGrpSpPr>
      <p:grpSpPr>
        <a:xfrm>
          <a:off x="0" y="0"/>
          <a:ext cx="0" cy="0"/>
          <a:chOff x="0" y="0"/>
          <a:chExt cx="0" cy="0"/>
        </a:xfrm>
      </p:grpSpPr>
      <p:pic>
        <p:nvPicPr>
          <p:cNvPr id="5" name="Picture 4" descr="A person sitting at a desk with multiple computer screens&#10;&#10;AI-generated content may be incorrect.">
            <a:extLst>
              <a:ext uri="{FF2B5EF4-FFF2-40B4-BE49-F238E27FC236}">
                <a16:creationId xmlns:a16="http://schemas.microsoft.com/office/drawing/2014/main" id="{6D221DE9-5B5F-CF94-72A8-47F8EA43768E}"/>
              </a:ext>
            </a:extLst>
          </p:cNvPr>
          <p:cNvPicPr>
            <a:picLocks noChangeAspect="1"/>
          </p:cNvPicPr>
          <p:nvPr/>
        </p:nvPicPr>
        <p:blipFill>
          <a:blip r:embed="rId2">
            <a:alphaModFix amt="60000"/>
            <a:extLst>
              <a:ext uri="{28A0092B-C50C-407E-A947-70E740481C1C}">
                <a14:useLocalDpi xmlns:a14="http://schemas.microsoft.com/office/drawing/2010/main" val="0"/>
              </a:ext>
            </a:extLst>
          </a:blip>
          <a:stretch>
            <a:fillRect/>
          </a:stretch>
        </p:blipFill>
        <p:spPr>
          <a:xfrm>
            <a:off x="271180" y="2307311"/>
            <a:ext cx="7454155" cy="4201065"/>
          </a:xfrm>
          <a:prstGeom prst="rect">
            <a:avLst/>
          </a:prstGeom>
        </p:spPr>
      </p:pic>
      <p:sp>
        <p:nvSpPr>
          <p:cNvPr id="2" name="Rectangle 1">
            <a:extLst>
              <a:ext uri="{FF2B5EF4-FFF2-40B4-BE49-F238E27FC236}">
                <a16:creationId xmlns:a16="http://schemas.microsoft.com/office/drawing/2014/main" id="{EAEC8FDE-9D15-3C2C-2BB8-75E1CF498166}"/>
              </a:ext>
            </a:extLst>
          </p:cNvPr>
          <p:cNvSpPr/>
          <p:nvPr/>
        </p:nvSpPr>
        <p:spPr>
          <a:xfrm>
            <a:off x="422067" y="490133"/>
            <a:ext cx="5809130" cy="92606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GB" sz="3600" b="1" dirty="0">
                <a:solidFill>
                  <a:schemeClr val="bg2">
                    <a:lumMod val="25000"/>
                  </a:schemeClr>
                </a:solidFill>
              </a:rPr>
              <a:t>RAG for Structured Data</a:t>
            </a:r>
          </a:p>
          <a:p>
            <a:r>
              <a:rPr lang="en-GB" sz="2800" b="1" dirty="0">
                <a:solidFill>
                  <a:schemeClr val="bg2">
                    <a:lumMod val="25000"/>
                  </a:schemeClr>
                </a:solidFill>
              </a:rPr>
              <a:t>- Project Walkthrough (Jan 2026)</a:t>
            </a:r>
          </a:p>
        </p:txBody>
      </p:sp>
      <p:sp>
        <p:nvSpPr>
          <p:cNvPr id="4" name="TextBox 3">
            <a:extLst>
              <a:ext uri="{FF2B5EF4-FFF2-40B4-BE49-F238E27FC236}">
                <a16:creationId xmlns:a16="http://schemas.microsoft.com/office/drawing/2014/main" id="{01896844-9572-ED39-A666-F1E52FCB7AEF}"/>
              </a:ext>
            </a:extLst>
          </p:cNvPr>
          <p:cNvSpPr txBox="1"/>
          <p:nvPr/>
        </p:nvSpPr>
        <p:spPr>
          <a:xfrm>
            <a:off x="271180" y="1660980"/>
            <a:ext cx="7454154" cy="646331"/>
          </a:xfrm>
          <a:prstGeom prst="rect">
            <a:avLst/>
          </a:prstGeom>
          <a:noFill/>
        </p:spPr>
        <p:txBody>
          <a:bodyPr wrap="square">
            <a:spAutoFit/>
          </a:bodyPr>
          <a:lstStyle/>
          <a:p>
            <a:r>
              <a:rPr lang="en-GB" dirty="0"/>
              <a:t>Is anyone else tired of seeing AI RAG functionality that only works on documents? (Retrieval-Augmented Generation)</a:t>
            </a:r>
          </a:p>
        </p:txBody>
      </p:sp>
    </p:spTree>
    <p:extLst>
      <p:ext uri="{BB962C8B-B14F-4D97-AF65-F5344CB8AC3E}">
        <p14:creationId xmlns:p14="http://schemas.microsoft.com/office/powerpoint/2010/main" val="2105771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058A024-85AE-6918-53A6-6EE1B8DB1DAA}"/>
              </a:ext>
            </a:extLst>
          </p:cNvPr>
          <p:cNvSpPr/>
          <p:nvPr/>
        </p:nvSpPr>
        <p:spPr>
          <a:xfrm>
            <a:off x="422067" y="490133"/>
            <a:ext cx="5809130" cy="56693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GB" sz="3600" b="1" dirty="0">
                <a:solidFill>
                  <a:schemeClr val="bg2">
                    <a:lumMod val="25000"/>
                  </a:schemeClr>
                </a:solidFill>
              </a:rPr>
              <a:t>RAG for Structured Data</a:t>
            </a:r>
          </a:p>
        </p:txBody>
      </p:sp>
      <p:pic>
        <p:nvPicPr>
          <p:cNvPr id="9" name="Content Placeholder 3" descr="A computer futuristic digital program hud interface with a personal control system over a network, in which the computer uses the interface to interact with the user.">
            <a:extLst>
              <a:ext uri="{FF2B5EF4-FFF2-40B4-BE49-F238E27FC236}">
                <a16:creationId xmlns:a16="http://schemas.microsoft.com/office/drawing/2014/main" id="{52BD0F47-1C1E-D8ED-D74F-29B876A13F4A}"/>
              </a:ext>
            </a:extLst>
          </p:cNvPr>
          <p:cNvPicPr>
            <a:picLocks noChangeAspect="1"/>
          </p:cNvPicPr>
          <p:nvPr/>
        </p:nvPicPr>
        <p:blipFill>
          <a:blip r:embed="rId2"/>
          <a:srcRect l="10047" r="16337" b="1"/>
          <a:stretch>
            <a:fillRect/>
          </a:stretch>
        </p:blipFill>
        <p:spPr>
          <a:xfrm>
            <a:off x="429768" y="1271081"/>
            <a:ext cx="6176399" cy="4983415"/>
          </a:xfrm>
          <a:custGeom>
            <a:avLst/>
            <a:gdLst>
              <a:gd name="connsiteX0" fmla="*/ 325421 w 6450717"/>
              <a:gd name="connsiteY0" fmla="*/ 0 h 4425696"/>
              <a:gd name="connsiteX1" fmla="*/ 6125296 w 6450717"/>
              <a:gd name="connsiteY1" fmla="*/ 0 h 4425696"/>
              <a:gd name="connsiteX2" fmla="*/ 6450717 w 6450717"/>
              <a:gd name="connsiteY2" fmla="*/ 325421 h 4425696"/>
              <a:gd name="connsiteX3" fmla="*/ 6450717 w 6450717"/>
              <a:gd name="connsiteY3" fmla="*/ 4100275 h 4425696"/>
              <a:gd name="connsiteX4" fmla="*/ 6125296 w 6450717"/>
              <a:gd name="connsiteY4" fmla="*/ 4425696 h 4425696"/>
              <a:gd name="connsiteX5" fmla="*/ 325421 w 6450717"/>
              <a:gd name="connsiteY5" fmla="*/ 4425696 h 4425696"/>
              <a:gd name="connsiteX6" fmla="*/ 0 w 6450717"/>
              <a:gd name="connsiteY6" fmla="*/ 4100275 h 4425696"/>
              <a:gd name="connsiteX7" fmla="*/ 0 w 6450717"/>
              <a:gd name="connsiteY7" fmla="*/ 325421 h 4425696"/>
              <a:gd name="connsiteX8" fmla="*/ 325421 w 6450717"/>
              <a:gd name="connsiteY8" fmla="*/ 0 h 442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50717" h="4425696">
                <a:moveTo>
                  <a:pt x="325421" y="0"/>
                </a:moveTo>
                <a:lnTo>
                  <a:pt x="6125296" y="0"/>
                </a:lnTo>
                <a:cubicBezTo>
                  <a:pt x="6305021" y="0"/>
                  <a:pt x="6450717" y="145696"/>
                  <a:pt x="6450717" y="325421"/>
                </a:cubicBezTo>
                <a:lnTo>
                  <a:pt x="6450717" y="4100275"/>
                </a:lnTo>
                <a:cubicBezTo>
                  <a:pt x="6450717" y="4280000"/>
                  <a:pt x="6305021" y="4425696"/>
                  <a:pt x="6125296" y="4425696"/>
                </a:cubicBezTo>
                <a:lnTo>
                  <a:pt x="325421" y="4425696"/>
                </a:lnTo>
                <a:cubicBezTo>
                  <a:pt x="145696" y="4425696"/>
                  <a:pt x="0" y="4280000"/>
                  <a:pt x="0" y="4100275"/>
                </a:cubicBezTo>
                <a:lnTo>
                  <a:pt x="0" y="325421"/>
                </a:lnTo>
                <a:cubicBezTo>
                  <a:pt x="0" y="145696"/>
                  <a:pt x="145696" y="0"/>
                  <a:pt x="325421" y="0"/>
                </a:cubicBezTo>
                <a:close/>
              </a:path>
            </a:pathLst>
          </a:custGeom>
          <a:blipFill>
            <a:blip r:embed="rId3"/>
            <a:stretch>
              <a:fillRect/>
            </a:stretch>
          </a:blipFill>
        </p:spPr>
      </p:pic>
      <p:graphicFrame>
        <p:nvGraphicFramePr>
          <p:cNvPr id="10" name="Table 9">
            <a:extLst>
              <a:ext uri="{FF2B5EF4-FFF2-40B4-BE49-F238E27FC236}">
                <a16:creationId xmlns:a16="http://schemas.microsoft.com/office/drawing/2014/main" id="{BBB5F9BE-0F77-9E39-22E5-86CF4E711FD4}"/>
              </a:ext>
            </a:extLst>
          </p:cNvPr>
          <p:cNvGraphicFramePr>
            <a:graphicFrameLocks noGrp="1"/>
          </p:cNvGraphicFramePr>
          <p:nvPr>
            <p:extLst>
              <p:ext uri="{D42A27DB-BD31-4B8C-83A1-F6EECF244321}">
                <p14:modId xmlns:p14="http://schemas.microsoft.com/office/powerpoint/2010/main" val="3984235496"/>
              </p:ext>
            </p:extLst>
          </p:nvPr>
        </p:nvGraphicFramePr>
        <p:xfrm>
          <a:off x="7258349" y="1903007"/>
          <a:ext cx="3346828" cy="2595880"/>
        </p:xfrm>
        <a:graphic>
          <a:graphicData uri="http://schemas.openxmlformats.org/drawingml/2006/table">
            <a:tbl>
              <a:tblPr firstRow="1" bandRow="1">
                <a:tableStyleId>{2D5ABB26-0587-4C30-8999-92F81FD0307C}</a:tableStyleId>
              </a:tblPr>
              <a:tblGrid>
                <a:gridCol w="1078828">
                  <a:extLst>
                    <a:ext uri="{9D8B030D-6E8A-4147-A177-3AD203B41FA5}">
                      <a16:colId xmlns:a16="http://schemas.microsoft.com/office/drawing/2014/main" val="2616570995"/>
                    </a:ext>
                  </a:extLst>
                </a:gridCol>
                <a:gridCol w="2268000">
                  <a:extLst>
                    <a:ext uri="{9D8B030D-6E8A-4147-A177-3AD203B41FA5}">
                      <a16:colId xmlns:a16="http://schemas.microsoft.com/office/drawing/2014/main" val="1960200157"/>
                    </a:ext>
                  </a:extLst>
                </a:gridCol>
              </a:tblGrid>
              <a:tr h="370840">
                <a:tc>
                  <a:txBody>
                    <a:bodyPr/>
                    <a:lstStyle/>
                    <a:p>
                      <a:pPr algn="l"/>
                      <a:r>
                        <a:rPr lang="en-GB" b="1" dirty="0"/>
                        <a:t>Section</a:t>
                      </a:r>
                    </a:p>
                  </a:txBody>
                  <a:tcPr>
                    <a:solidFill>
                      <a:schemeClr val="bg1">
                        <a:lumMod val="85000"/>
                      </a:schemeClr>
                    </a:solidFill>
                  </a:tcPr>
                </a:tc>
                <a:tc>
                  <a:txBody>
                    <a:bodyPr/>
                    <a:lstStyle/>
                    <a:p>
                      <a:r>
                        <a:rPr lang="en-GB" b="1" dirty="0"/>
                        <a:t>Title</a:t>
                      </a:r>
                    </a:p>
                  </a:txBody>
                  <a:tcPr>
                    <a:solidFill>
                      <a:schemeClr val="bg1">
                        <a:lumMod val="85000"/>
                      </a:schemeClr>
                    </a:solidFill>
                  </a:tcPr>
                </a:tc>
                <a:extLst>
                  <a:ext uri="{0D108BD9-81ED-4DB2-BD59-A6C34878D82A}">
                    <a16:rowId xmlns:a16="http://schemas.microsoft.com/office/drawing/2014/main" val="3381424937"/>
                  </a:ext>
                </a:extLst>
              </a:tr>
              <a:tr h="370840">
                <a:tc>
                  <a:txBody>
                    <a:bodyPr/>
                    <a:lstStyle/>
                    <a:p>
                      <a:pPr algn="l"/>
                      <a:r>
                        <a:rPr lang="en-GB" b="1" dirty="0"/>
                        <a:t>1</a:t>
                      </a:r>
                    </a:p>
                  </a:txBody>
                  <a:tcPr/>
                </a:tc>
                <a:tc>
                  <a:txBody>
                    <a:bodyPr/>
                    <a:lstStyle/>
                    <a:p>
                      <a:pPr marL="0" indent="0">
                        <a:buFont typeface="Arial" panose="020B0604020202020204" pitchFamily="34" charset="0"/>
                        <a:buNone/>
                      </a:pPr>
                      <a:r>
                        <a:rPr lang="en-GB" sz="1800" b="1" dirty="0">
                          <a:solidFill>
                            <a:schemeClr val="bg2">
                              <a:lumMod val="25000"/>
                            </a:schemeClr>
                          </a:solidFill>
                        </a:rPr>
                        <a:t>Use Case</a:t>
                      </a:r>
                    </a:p>
                  </a:txBody>
                  <a:tcPr/>
                </a:tc>
                <a:extLst>
                  <a:ext uri="{0D108BD9-81ED-4DB2-BD59-A6C34878D82A}">
                    <a16:rowId xmlns:a16="http://schemas.microsoft.com/office/drawing/2014/main" val="4214597078"/>
                  </a:ext>
                </a:extLst>
              </a:tr>
              <a:tr h="370840">
                <a:tc>
                  <a:txBody>
                    <a:bodyPr/>
                    <a:lstStyle/>
                    <a:p>
                      <a:pPr algn="l"/>
                      <a:r>
                        <a:rPr lang="en-GB" b="1" dirty="0"/>
                        <a:t>2</a:t>
                      </a:r>
                    </a:p>
                  </a:txBody>
                  <a:tcPr/>
                </a:tc>
                <a:tc>
                  <a:txBody>
                    <a:bodyPr/>
                    <a:lstStyle/>
                    <a:p>
                      <a:pPr marL="0" indent="0">
                        <a:buFont typeface="Arial" panose="020B0604020202020204" pitchFamily="34" charset="0"/>
                        <a:buNone/>
                      </a:pPr>
                      <a:r>
                        <a:rPr lang="en-GB" sz="1800" b="1" dirty="0">
                          <a:solidFill>
                            <a:schemeClr val="bg2">
                              <a:lumMod val="25000"/>
                            </a:schemeClr>
                          </a:solidFill>
                        </a:rPr>
                        <a:t>Known Challenges</a:t>
                      </a:r>
                    </a:p>
                  </a:txBody>
                  <a:tcPr/>
                </a:tc>
                <a:extLst>
                  <a:ext uri="{0D108BD9-81ED-4DB2-BD59-A6C34878D82A}">
                    <a16:rowId xmlns:a16="http://schemas.microsoft.com/office/drawing/2014/main" val="2758023588"/>
                  </a:ext>
                </a:extLst>
              </a:tr>
              <a:tr h="370840">
                <a:tc>
                  <a:txBody>
                    <a:bodyPr/>
                    <a:lstStyle/>
                    <a:p>
                      <a:pPr algn="l"/>
                      <a:r>
                        <a:rPr lang="en-GB" b="1" dirty="0"/>
                        <a:t>3</a:t>
                      </a:r>
                    </a:p>
                  </a:txBody>
                  <a:tcPr/>
                </a:tc>
                <a:tc>
                  <a:txBody>
                    <a:bodyPr/>
                    <a:lstStyle/>
                    <a:p>
                      <a:pPr marL="0" indent="0">
                        <a:buFont typeface="Arial" panose="020B0604020202020204" pitchFamily="34" charset="0"/>
                        <a:buNone/>
                      </a:pPr>
                      <a:r>
                        <a:rPr lang="en-GB" sz="1800" b="1" dirty="0">
                          <a:solidFill>
                            <a:schemeClr val="bg2">
                              <a:lumMod val="25000"/>
                            </a:schemeClr>
                          </a:solidFill>
                        </a:rPr>
                        <a:t>Code Structure</a:t>
                      </a:r>
                    </a:p>
                  </a:txBody>
                  <a:tcPr/>
                </a:tc>
                <a:extLst>
                  <a:ext uri="{0D108BD9-81ED-4DB2-BD59-A6C34878D82A}">
                    <a16:rowId xmlns:a16="http://schemas.microsoft.com/office/drawing/2014/main" val="399028753"/>
                  </a:ext>
                </a:extLst>
              </a:tr>
              <a:tr h="370840">
                <a:tc>
                  <a:txBody>
                    <a:bodyPr/>
                    <a:lstStyle/>
                    <a:p>
                      <a:pPr algn="l"/>
                      <a:r>
                        <a:rPr lang="en-GB" b="1" dirty="0"/>
                        <a:t>4</a:t>
                      </a:r>
                    </a:p>
                  </a:txBody>
                  <a:tcPr/>
                </a:tc>
                <a:tc>
                  <a:txBody>
                    <a:bodyPr/>
                    <a:lstStyle/>
                    <a:p>
                      <a:pPr marL="0" indent="0">
                        <a:buFont typeface="Arial" panose="020B0604020202020204" pitchFamily="34" charset="0"/>
                        <a:buNone/>
                      </a:pPr>
                      <a:r>
                        <a:rPr lang="en-GB" sz="1800" b="1" dirty="0">
                          <a:solidFill>
                            <a:schemeClr val="bg2">
                              <a:lumMod val="25000"/>
                            </a:schemeClr>
                          </a:solidFill>
                        </a:rPr>
                        <a:t>How it works</a:t>
                      </a:r>
                    </a:p>
                  </a:txBody>
                  <a:tcPr/>
                </a:tc>
                <a:extLst>
                  <a:ext uri="{0D108BD9-81ED-4DB2-BD59-A6C34878D82A}">
                    <a16:rowId xmlns:a16="http://schemas.microsoft.com/office/drawing/2014/main" val="47845788"/>
                  </a:ext>
                </a:extLst>
              </a:tr>
              <a:tr h="370840">
                <a:tc>
                  <a:txBody>
                    <a:bodyPr/>
                    <a:lstStyle/>
                    <a:p>
                      <a:pPr algn="l"/>
                      <a:r>
                        <a:rPr lang="en-GB" b="1"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dirty="0">
                          <a:solidFill>
                            <a:schemeClr val="bg2">
                              <a:lumMod val="25000"/>
                            </a:schemeClr>
                          </a:solidFill>
                        </a:rPr>
                        <a:t>Next Steps</a:t>
                      </a:r>
                    </a:p>
                  </a:txBody>
                  <a:tcPr/>
                </a:tc>
                <a:extLst>
                  <a:ext uri="{0D108BD9-81ED-4DB2-BD59-A6C34878D82A}">
                    <a16:rowId xmlns:a16="http://schemas.microsoft.com/office/drawing/2014/main" val="276834732"/>
                  </a:ext>
                </a:extLst>
              </a:tr>
              <a:tr h="370840">
                <a:tc>
                  <a:txBody>
                    <a:bodyPr/>
                    <a:lstStyle/>
                    <a:p>
                      <a:pPr algn="l"/>
                      <a:r>
                        <a:rPr lang="en-GB" b="1"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dirty="0">
                          <a:solidFill>
                            <a:schemeClr val="bg2">
                              <a:lumMod val="25000"/>
                            </a:schemeClr>
                          </a:solidFill>
                        </a:rPr>
                        <a:t>Conclusion</a:t>
                      </a:r>
                    </a:p>
                  </a:txBody>
                  <a:tcPr/>
                </a:tc>
                <a:extLst>
                  <a:ext uri="{0D108BD9-81ED-4DB2-BD59-A6C34878D82A}">
                    <a16:rowId xmlns:a16="http://schemas.microsoft.com/office/drawing/2014/main" val="556629055"/>
                  </a:ext>
                </a:extLst>
              </a:tr>
            </a:tbl>
          </a:graphicData>
        </a:graphic>
      </p:graphicFrame>
    </p:spTree>
    <p:extLst>
      <p:ext uri="{BB962C8B-B14F-4D97-AF65-F5344CB8AC3E}">
        <p14:creationId xmlns:p14="http://schemas.microsoft.com/office/powerpoint/2010/main" val="107704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FA7EA1-4E59-FADD-91CA-DADF1D240D4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17C34BA1-F751-F9B0-DB68-4CC9C3E8AD65}"/>
              </a:ext>
            </a:extLst>
          </p:cNvPr>
          <p:cNvSpPr/>
          <p:nvPr/>
        </p:nvSpPr>
        <p:spPr>
          <a:xfrm>
            <a:off x="422067" y="490133"/>
            <a:ext cx="5809130" cy="56693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GB" sz="3600" b="1" dirty="0">
                <a:solidFill>
                  <a:schemeClr val="bg2">
                    <a:lumMod val="25000"/>
                  </a:schemeClr>
                </a:solidFill>
              </a:rPr>
              <a:t>RAG for Structured Data</a:t>
            </a:r>
          </a:p>
        </p:txBody>
      </p:sp>
      <p:sp>
        <p:nvSpPr>
          <p:cNvPr id="3" name="Title 1">
            <a:extLst>
              <a:ext uri="{FF2B5EF4-FFF2-40B4-BE49-F238E27FC236}">
                <a16:creationId xmlns:a16="http://schemas.microsoft.com/office/drawing/2014/main" id="{5D4604F2-C2F3-58C7-10A1-34253BD09FC6}"/>
              </a:ext>
            </a:extLst>
          </p:cNvPr>
          <p:cNvSpPr txBox="1">
            <a:spLocks/>
          </p:cNvSpPr>
          <p:nvPr/>
        </p:nvSpPr>
        <p:spPr>
          <a:xfrm>
            <a:off x="7073153" y="1537554"/>
            <a:ext cx="4716770" cy="896360"/>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700" dirty="0"/>
              <a:t>1- Real World RAG AI Use Case</a:t>
            </a:r>
          </a:p>
        </p:txBody>
      </p:sp>
      <p:sp>
        <p:nvSpPr>
          <p:cNvPr id="4" name="TextBox 3">
            <a:extLst>
              <a:ext uri="{FF2B5EF4-FFF2-40B4-BE49-F238E27FC236}">
                <a16:creationId xmlns:a16="http://schemas.microsoft.com/office/drawing/2014/main" id="{E3736F14-964C-BBBF-93B4-672C37EAE9EC}"/>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73153" y="2194576"/>
            <a:ext cx="4198978" cy="4004513"/>
          </a:xfrm>
          <a:prstGeom prst="rect">
            <a:avLst/>
          </a:prstGeom>
        </p:spPr>
        <p:txBody>
          <a:bodyPr>
            <a:noAutofit/>
          </a:bodyPr>
          <a:lstStyle/>
          <a:p>
            <a:pPr marL="0" indent="0">
              <a:spcBef>
                <a:spcPts val="2500"/>
              </a:spcBef>
              <a:spcAft>
                <a:spcPts val="600"/>
              </a:spcAft>
              <a:buFont typeface="Arial" panose="020B0604020202020204" pitchFamily="34" charset="0"/>
              <a:buNone/>
            </a:pPr>
            <a:r>
              <a:rPr lang="en-GB" sz="1400" b="1" dirty="0"/>
              <a:t>Structured Data</a:t>
            </a:r>
          </a:p>
          <a:p>
            <a:pPr marL="0" lvl="1" indent="0">
              <a:spcAft>
                <a:spcPts val="600"/>
              </a:spcAft>
              <a:buFont typeface="Arial" panose="020B0604020202020204" pitchFamily="34" charset="0"/>
              <a:buNone/>
            </a:pPr>
            <a:r>
              <a:rPr lang="en-GB" sz="1400" dirty="0"/>
              <a:t>I need to work with hundreds of applications and databases, and for nearly two years I’ve wanted to connect the data to a generative AI tool.</a:t>
            </a:r>
          </a:p>
          <a:p>
            <a:pPr marL="0" lvl="1" indent="0">
              <a:spcAft>
                <a:spcPts val="600"/>
              </a:spcAft>
              <a:buFont typeface="Arial" panose="020B0604020202020204" pitchFamily="34" charset="0"/>
              <a:buNone/>
            </a:pPr>
            <a:r>
              <a:rPr lang="en-GB" sz="1400" dirty="0"/>
              <a:t>In my mind every application of every company in the world could benefit from having this generative AI RAG functionality.</a:t>
            </a:r>
          </a:p>
          <a:p>
            <a:pPr marL="0" indent="0">
              <a:spcBef>
                <a:spcPts val="2500"/>
              </a:spcBef>
              <a:spcAft>
                <a:spcPts val="600"/>
              </a:spcAft>
              <a:buFont typeface="Arial" panose="020B0604020202020204" pitchFamily="34" charset="0"/>
              <a:buNone/>
            </a:pPr>
            <a:r>
              <a:rPr lang="en-GB" sz="1400" b="1" dirty="0"/>
              <a:t>Benefits</a:t>
            </a:r>
          </a:p>
          <a:p>
            <a:pPr marL="0" lvl="1" indent="0">
              <a:spcAft>
                <a:spcPts val="600"/>
              </a:spcAft>
              <a:buFont typeface="Arial" panose="020B0604020202020204" pitchFamily="34" charset="0"/>
              <a:buNone/>
            </a:pPr>
            <a:r>
              <a:rPr lang="en-GB" sz="1400" dirty="0"/>
              <a:t>The benefits range from:</a:t>
            </a:r>
          </a:p>
          <a:p>
            <a:pPr marL="285750" lvl="1" indent="-285750">
              <a:spcAft>
                <a:spcPts val="600"/>
              </a:spcAft>
              <a:buFont typeface="Arial" panose="020B0604020202020204" pitchFamily="34" charset="0"/>
              <a:buChar char="•"/>
            </a:pPr>
            <a:r>
              <a:rPr lang="en-GB" sz="1400" dirty="0"/>
              <a:t>Reducing the need for large reporting teams</a:t>
            </a:r>
          </a:p>
          <a:p>
            <a:pPr marL="285750" lvl="1" indent="-285750">
              <a:spcAft>
                <a:spcPts val="600"/>
              </a:spcAft>
              <a:buFont typeface="Arial" panose="020B0604020202020204" pitchFamily="34" charset="0"/>
              <a:buChar char="•"/>
            </a:pPr>
            <a:r>
              <a:rPr lang="en-GB" sz="1400" dirty="0"/>
              <a:t>Speeding up the time taken to generate insights</a:t>
            </a:r>
          </a:p>
          <a:p>
            <a:pPr marL="285750" lvl="1" indent="-285750">
              <a:spcAft>
                <a:spcPts val="600"/>
              </a:spcAft>
              <a:buFont typeface="Arial" panose="020B0604020202020204" pitchFamily="34" charset="0"/>
              <a:buChar char="•"/>
            </a:pPr>
            <a:r>
              <a:rPr lang="en-GB" sz="1400" dirty="0"/>
              <a:t>Being able to analyse larger amounts of complex data automatically</a:t>
            </a:r>
          </a:p>
        </p:txBody>
      </p:sp>
      <p:pic>
        <p:nvPicPr>
          <p:cNvPr id="5" name="Content Placeholder 3" descr="Illustration of programming code">
            <a:extLst>
              <a:ext uri="{FF2B5EF4-FFF2-40B4-BE49-F238E27FC236}">
                <a16:creationId xmlns:a16="http://schemas.microsoft.com/office/drawing/2014/main" id="{B3346E7F-9067-1DE4-FAD0-470CBC1DA5D3}"/>
              </a:ext>
            </a:extLst>
          </p:cNvPr>
          <p:cNvPicPr>
            <a:picLocks noChangeAspect="1"/>
          </p:cNvPicPr>
          <p:nvPr/>
        </p:nvPicPr>
        <p:blipFill>
          <a:blip r:embed="rId2"/>
          <a:srcRect l="16686" r="23437"/>
          <a:stretch>
            <a:fillRect/>
          </a:stretch>
        </p:blipFill>
        <p:spPr>
          <a:xfrm>
            <a:off x="342900" y="1180289"/>
            <a:ext cx="5888297" cy="5334812"/>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3"/>
            <a:stretch>
              <a:fillRect/>
            </a:stretch>
          </a:blipFill>
        </p:spPr>
      </p:pic>
    </p:spTree>
    <p:extLst>
      <p:ext uri="{BB962C8B-B14F-4D97-AF65-F5344CB8AC3E}">
        <p14:creationId xmlns:p14="http://schemas.microsoft.com/office/powerpoint/2010/main" val="2823910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42BB91-FBC4-B265-80F2-FFB732EFC41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305059C-80EC-BF75-99E7-5E12306C8C2E}"/>
              </a:ext>
            </a:extLst>
          </p:cNvPr>
          <p:cNvSpPr/>
          <p:nvPr/>
        </p:nvSpPr>
        <p:spPr>
          <a:xfrm>
            <a:off x="422067" y="490133"/>
            <a:ext cx="5809130" cy="57342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GB" sz="3600" b="1" dirty="0">
                <a:solidFill>
                  <a:schemeClr val="bg2">
                    <a:lumMod val="25000"/>
                  </a:schemeClr>
                </a:solidFill>
              </a:rPr>
              <a:t>RAG for Structured Data</a:t>
            </a:r>
          </a:p>
        </p:txBody>
      </p:sp>
      <p:pic>
        <p:nvPicPr>
          <p:cNvPr id="3" name="Content Placeholder 3" descr="Conceptual image of supercomputer, 3D generated image.">
            <a:extLst>
              <a:ext uri="{FF2B5EF4-FFF2-40B4-BE49-F238E27FC236}">
                <a16:creationId xmlns:a16="http://schemas.microsoft.com/office/drawing/2014/main" id="{883F03AC-B806-580E-3833-E2A6C1809ED5}"/>
              </a:ext>
            </a:extLst>
          </p:cNvPr>
          <p:cNvPicPr>
            <a:picLocks noChangeAspect="1"/>
          </p:cNvPicPr>
          <p:nvPr/>
        </p:nvPicPr>
        <p:blipFill>
          <a:blip r:embed="rId2"/>
          <a:srcRect l="8079" r="11986" b="1"/>
          <a:stretch>
            <a:fillRect/>
          </a:stretch>
        </p:blipFill>
        <p:spPr>
          <a:xfrm>
            <a:off x="342900" y="1199745"/>
            <a:ext cx="5634318" cy="5315356"/>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3"/>
            <a:stretch>
              <a:fillRect/>
            </a:stretch>
          </a:blipFill>
        </p:spPr>
      </p:pic>
      <p:sp>
        <p:nvSpPr>
          <p:cNvPr id="4" name="Title 1">
            <a:extLst>
              <a:ext uri="{FF2B5EF4-FFF2-40B4-BE49-F238E27FC236}">
                <a16:creationId xmlns:a16="http://schemas.microsoft.com/office/drawing/2014/main" id="{75BE0D82-DDAE-D118-51F6-130996899C97}"/>
              </a:ext>
            </a:extLst>
          </p:cNvPr>
          <p:cNvSpPr txBox="1">
            <a:spLocks/>
          </p:cNvSpPr>
          <p:nvPr/>
        </p:nvSpPr>
        <p:spPr>
          <a:xfrm>
            <a:off x="6992470" y="1361975"/>
            <a:ext cx="4198979" cy="896360"/>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700" dirty="0"/>
              <a:t>2- Known Challenges</a:t>
            </a:r>
          </a:p>
        </p:txBody>
      </p:sp>
      <p:sp>
        <p:nvSpPr>
          <p:cNvPr id="5" name="TextBox 4">
            <a:extLst>
              <a:ext uri="{FF2B5EF4-FFF2-40B4-BE49-F238E27FC236}">
                <a16:creationId xmlns:a16="http://schemas.microsoft.com/office/drawing/2014/main" id="{40617964-4FBB-BCFB-C5EB-8C6EB33E1BFE}"/>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992470" y="1955301"/>
            <a:ext cx="4975411" cy="4414654"/>
          </a:xfrm>
          <a:prstGeom prst="rect">
            <a:avLst/>
          </a:prstGeom>
        </p:spPr>
        <p:txBody>
          <a:bodyPr>
            <a:noAutofit/>
          </a:bodyPr>
          <a:lstStyle/>
          <a:p>
            <a:pPr marL="0" indent="0">
              <a:spcBef>
                <a:spcPts val="2500"/>
              </a:spcBef>
              <a:spcAft>
                <a:spcPts val="600"/>
              </a:spcAft>
              <a:buFont typeface="Arial" panose="020B0604020202020204" pitchFamily="34" charset="0"/>
              <a:buNone/>
            </a:pPr>
            <a:r>
              <a:rPr lang="en-GB" sz="1400" dirty="0"/>
              <a:t>In my experience the challenges at a high level fell into two categories:</a:t>
            </a:r>
          </a:p>
          <a:p>
            <a:pPr marL="0" indent="0">
              <a:spcBef>
                <a:spcPts val="1000"/>
              </a:spcBef>
              <a:spcAft>
                <a:spcPts val="600"/>
              </a:spcAft>
              <a:buFont typeface="Arial" panose="020B0604020202020204" pitchFamily="34" charset="0"/>
              <a:buNone/>
            </a:pPr>
            <a:r>
              <a:rPr lang="en-GB" sz="1400" b="1" dirty="0"/>
              <a:t>Knowledge</a:t>
            </a:r>
          </a:p>
          <a:p>
            <a:pPr marL="0" lvl="1" indent="0">
              <a:spcAft>
                <a:spcPts val="600"/>
              </a:spcAft>
              <a:buFont typeface="Arial" panose="020B0604020202020204" pitchFamily="34" charset="0"/>
              <a:buNone/>
            </a:pPr>
            <a:r>
              <a:rPr lang="en-GB" sz="1400" dirty="0"/>
              <a:t>AI products should be simple for the user to use, but the mathematics, design and architecture behind the scenes can obviously be hugely complex requiring a large amount of knowledge.</a:t>
            </a:r>
          </a:p>
          <a:p>
            <a:pPr marL="0" lvl="1" indent="0">
              <a:spcAft>
                <a:spcPts val="600"/>
              </a:spcAft>
              <a:buFont typeface="Arial" panose="020B0604020202020204" pitchFamily="34" charset="0"/>
              <a:buNone/>
            </a:pPr>
            <a:r>
              <a:rPr lang="en-GB" sz="1400" dirty="0"/>
              <a:t>I’ve researched the topic extensively and learnt the most from an IBM course on RAG and Agentic Frameworks.</a:t>
            </a:r>
          </a:p>
          <a:p>
            <a:pPr marL="0" indent="0">
              <a:spcBef>
                <a:spcPts val="1000"/>
              </a:spcBef>
              <a:spcAft>
                <a:spcPts val="600"/>
              </a:spcAft>
              <a:buFont typeface="Arial" panose="020B0604020202020204" pitchFamily="34" charset="0"/>
              <a:buNone/>
            </a:pPr>
            <a:r>
              <a:rPr lang="en-GB" sz="1400" b="1" dirty="0"/>
              <a:t>Frameworks</a:t>
            </a:r>
          </a:p>
          <a:p>
            <a:pPr marL="0" lvl="1" indent="0">
              <a:spcAft>
                <a:spcPts val="600"/>
              </a:spcAft>
              <a:buFont typeface="Arial" panose="020B0604020202020204" pitchFamily="34" charset="0"/>
              <a:buNone/>
            </a:pPr>
            <a:r>
              <a:rPr lang="en-GB" sz="1400" dirty="0"/>
              <a:t>Each data source could come with its own unique challenges so I wanted to try and find a generic solution that would perform well in all situations.</a:t>
            </a:r>
          </a:p>
          <a:p>
            <a:pPr marL="0" lvl="1" indent="0">
              <a:spcAft>
                <a:spcPts val="600"/>
              </a:spcAft>
              <a:buFont typeface="Arial" panose="020B0604020202020204" pitchFamily="34" charset="0"/>
              <a:buNone/>
            </a:pPr>
            <a:r>
              <a:rPr lang="en-GB" sz="1400" dirty="0"/>
              <a:t>However, the variety of available frameworks was also quite overwhelming, and each one has their pros and cons.</a:t>
            </a:r>
          </a:p>
          <a:p>
            <a:pPr marL="0" lvl="1" indent="0">
              <a:spcAft>
                <a:spcPts val="600"/>
              </a:spcAft>
              <a:buFont typeface="Arial" panose="020B0604020202020204" pitchFamily="34" charset="0"/>
              <a:buNone/>
            </a:pPr>
            <a:r>
              <a:rPr lang="en-GB" sz="1400" dirty="0"/>
              <a:t>I wanted to get something working rather than spend weeks applying and testing different approaches, so that’s something I will investigate as part of my next steps.</a:t>
            </a:r>
          </a:p>
        </p:txBody>
      </p:sp>
    </p:spTree>
    <p:extLst>
      <p:ext uri="{BB962C8B-B14F-4D97-AF65-F5344CB8AC3E}">
        <p14:creationId xmlns:p14="http://schemas.microsoft.com/office/powerpoint/2010/main" val="3904553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699260-AED1-45D8-A1B7-547CEBADB21A}"/>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027A427A-422D-20DE-57AC-05C12B64E367}"/>
              </a:ext>
            </a:extLst>
          </p:cNvPr>
          <p:cNvSpPr/>
          <p:nvPr/>
        </p:nvSpPr>
        <p:spPr>
          <a:xfrm>
            <a:off x="422067" y="490133"/>
            <a:ext cx="5809130" cy="57342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GB" sz="3600" b="1" dirty="0">
                <a:solidFill>
                  <a:schemeClr val="bg2">
                    <a:lumMod val="25000"/>
                  </a:schemeClr>
                </a:solidFill>
              </a:rPr>
              <a:t>RAG for Structured Data</a:t>
            </a:r>
          </a:p>
        </p:txBody>
      </p:sp>
      <p:pic>
        <p:nvPicPr>
          <p:cNvPr id="1026" name="Picture 2">
            <a:extLst>
              <a:ext uri="{FF2B5EF4-FFF2-40B4-BE49-F238E27FC236}">
                <a16:creationId xmlns:a16="http://schemas.microsoft.com/office/drawing/2014/main" id="{C51D4F37-435A-F656-3EC9-7353AF248B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2067" y="1361975"/>
            <a:ext cx="5985457" cy="4877459"/>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17B80113-9518-A85F-9FA4-814F4929CC8F}"/>
              </a:ext>
            </a:extLst>
          </p:cNvPr>
          <p:cNvSpPr txBox="1">
            <a:spLocks/>
          </p:cNvSpPr>
          <p:nvPr/>
        </p:nvSpPr>
        <p:spPr>
          <a:xfrm>
            <a:off x="6992470" y="1361975"/>
            <a:ext cx="4198979" cy="896360"/>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700" dirty="0"/>
              <a:t>3- Code Structure</a:t>
            </a:r>
          </a:p>
        </p:txBody>
      </p:sp>
      <p:sp>
        <p:nvSpPr>
          <p:cNvPr id="4" name="TextBox 3">
            <a:extLst>
              <a:ext uri="{FF2B5EF4-FFF2-40B4-BE49-F238E27FC236}">
                <a16:creationId xmlns:a16="http://schemas.microsoft.com/office/drawing/2014/main" id="{80914D51-459E-E924-2B15-5A5012DD743C}"/>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992470" y="1955301"/>
            <a:ext cx="4975411" cy="4414654"/>
          </a:xfrm>
          <a:prstGeom prst="rect">
            <a:avLst/>
          </a:prstGeom>
        </p:spPr>
        <p:txBody>
          <a:bodyPr>
            <a:noAutofit/>
          </a:bodyPr>
          <a:lstStyle/>
          <a:p>
            <a:pPr>
              <a:spcBef>
                <a:spcPts val="1000"/>
              </a:spcBef>
              <a:spcAft>
                <a:spcPts val="600"/>
              </a:spcAft>
            </a:pPr>
            <a:r>
              <a:rPr lang="en-GB" sz="1400" b="1" dirty="0"/>
              <a:t>Input Data</a:t>
            </a:r>
          </a:p>
          <a:p>
            <a:pPr marL="0" lvl="1">
              <a:spcAft>
                <a:spcPts val="600"/>
              </a:spcAft>
            </a:pPr>
            <a:r>
              <a:rPr lang="en-GB" sz="1400" dirty="0"/>
              <a:t>The input data is a fictitious selection of datasets that have some association to one another, but this has not been prescribed to the model.</a:t>
            </a:r>
          </a:p>
          <a:p>
            <a:pPr marL="0" indent="0">
              <a:spcBef>
                <a:spcPts val="1000"/>
              </a:spcBef>
              <a:spcAft>
                <a:spcPts val="600"/>
              </a:spcAft>
              <a:buFont typeface="Arial" panose="020B0604020202020204" pitchFamily="34" charset="0"/>
              <a:buNone/>
            </a:pPr>
            <a:r>
              <a:rPr lang="en-GB" sz="1400" b="1" dirty="0"/>
              <a:t>The AI Model</a:t>
            </a:r>
          </a:p>
          <a:p>
            <a:pPr marL="0" lvl="1" indent="0">
              <a:spcAft>
                <a:spcPts val="600"/>
              </a:spcAft>
              <a:buFont typeface="Arial" panose="020B0604020202020204" pitchFamily="34" charset="0"/>
              <a:buNone/>
            </a:pPr>
            <a:r>
              <a:rPr lang="en-GB" sz="1400" dirty="0"/>
              <a:t>The core engine is Gemini 2.5 Flash, a 2026-generation "Thinking Model." Unlike older AI that simply predicts the next word, this model is trained for reasoning.</a:t>
            </a:r>
          </a:p>
          <a:p>
            <a:pPr marL="0" lvl="1" indent="0">
              <a:spcAft>
                <a:spcPts val="600"/>
              </a:spcAft>
              <a:buFont typeface="Arial" panose="020B0604020202020204" pitchFamily="34" charset="0"/>
              <a:buNone/>
            </a:pPr>
            <a:r>
              <a:rPr lang="en-GB" sz="1400" b="1" dirty="0"/>
              <a:t>Libraries</a:t>
            </a:r>
          </a:p>
          <a:p>
            <a:pPr marL="0" lvl="1" indent="0">
              <a:spcAft>
                <a:spcPts val="600"/>
              </a:spcAft>
              <a:buFont typeface="Arial" panose="020B0604020202020204" pitchFamily="34" charset="0"/>
              <a:buNone/>
            </a:pPr>
            <a:r>
              <a:rPr lang="en-GB" sz="1400" dirty="0"/>
              <a:t>To make this work reliably in a 2026 production environment, I used the Google GenAI SDK (google-genai), the official 2026 library that allows for high-speed, stable communication with the Gemini API.</a:t>
            </a:r>
          </a:p>
          <a:p>
            <a:pPr marL="0" lvl="1" indent="0">
              <a:spcAft>
                <a:spcPts val="600"/>
              </a:spcAft>
              <a:buFont typeface="Arial" panose="020B0604020202020204" pitchFamily="34" charset="0"/>
              <a:buNone/>
            </a:pPr>
            <a:r>
              <a:rPr lang="en-GB" sz="1400" dirty="0"/>
              <a:t>Outside of the Google tech, the agent runs as Python code and leverages Pandas DataFrames</a:t>
            </a:r>
          </a:p>
        </p:txBody>
      </p:sp>
    </p:spTree>
    <p:extLst>
      <p:ext uri="{BB962C8B-B14F-4D97-AF65-F5344CB8AC3E}">
        <p14:creationId xmlns:p14="http://schemas.microsoft.com/office/powerpoint/2010/main" val="60253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7425BB-1966-7DBB-699B-F4CDEDBB7FCB}"/>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51B7755F-CE73-20E8-3218-FC8D11AF3E8A}"/>
              </a:ext>
            </a:extLst>
          </p:cNvPr>
          <p:cNvSpPr/>
          <p:nvPr/>
        </p:nvSpPr>
        <p:spPr>
          <a:xfrm>
            <a:off x="376136" y="907915"/>
            <a:ext cx="5220511" cy="5897789"/>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339B8D23-EF8A-64A9-60ED-317232EB84C3}"/>
              </a:ext>
            </a:extLst>
          </p:cNvPr>
          <p:cNvSpPr/>
          <p:nvPr/>
        </p:nvSpPr>
        <p:spPr>
          <a:xfrm>
            <a:off x="422066" y="232619"/>
            <a:ext cx="5809130" cy="59099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GB" sz="3600" b="1" dirty="0">
                <a:solidFill>
                  <a:schemeClr val="bg2">
                    <a:lumMod val="25000"/>
                  </a:schemeClr>
                </a:solidFill>
              </a:rPr>
              <a:t>RAG for Structured Data</a:t>
            </a:r>
          </a:p>
        </p:txBody>
      </p:sp>
      <p:pic>
        <p:nvPicPr>
          <p:cNvPr id="6" name="Picture 5" descr="A screenshot of a computer&#10;&#10;AI-generated content may be incorrect.">
            <a:extLst>
              <a:ext uri="{FF2B5EF4-FFF2-40B4-BE49-F238E27FC236}">
                <a16:creationId xmlns:a16="http://schemas.microsoft.com/office/drawing/2014/main" id="{113A5002-AB6C-1BB1-BAA3-00D62726CA2B}"/>
              </a:ext>
            </a:extLst>
          </p:cNvPr>
          <p:cNvPicPr>
            <a:picLocks noChangeAspect="1"/>
          </p:cNvPicPr>
          <p:nvPr/>
        </p:nvPicPr>
        <p:blipFill>
          <a:blip r:embed="rId2"/>
          <a:stretch>
            <a:fillRect/>
          </a:stretch>
        </p:blipFill>
        <p:spPr>
          <a:xfrm>
            <a:off x="590676" y="1376936"/>
            <a:ext cx="4494918" cy="3168256"/>
          </a:xfrm>
          <a:prstGeom prst="rect">
            <a:avLst/>
          </a:prstGeom>
          <a:ln>
            <a:solidFill>
              <a:schemeClr val="tx1"/>
            </a:solidFill>
          </a:ln>
          <a:effectLst>
            <a:outerShdw blurRad="50800" dist="38100" dir="2700000" algn="tl" rotWithShape="0">
              <a:prstClr val="black">
                <a:alpha val="40000"/>
              </a:prstClr>
            </a:outerShdw>
          </a:effectLst>
        </p:spPr>
      </p:pic>
      <p:sp>
        <p:nvSpPr>
          <p:cNvPr id="3" name="Title 1">
            <a:extLst>
              <a:ext uri="{FF2B5EF4-FFF2-40B4-BE49-F238E27FC236}">
                <a16:creationId xmlns:a16="http://schemas.microsoft.com/office/drawing/2014/main" id="{7E671416-CA51-53B7-1BC5-E64DEE19A7CE}"/>
              </a:ext>
            </a:extLst>
          </p:cNvPr>
          <p:cNvSpPr txBox="1">
            <a:spLocks/>
          </p:cNvSpPr>
          <p:nvPr/>
        </p:nvSpPr>
        <p:spPr>
          <a:xfrm>
            <a:off x="5942323" y="271509"/>
            <a:ext cx="4198979" cy="500442"/>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700" dirty="0"/>
              <a:t>4- How the agent works</a:t>
            </a:r>
          </a:p>
        </p:txBody>
      </p:sp>
      <p:sp>
        <p:nvSpPr>
          <p:cNvPr id="5" name="TextBox 4">
            <a:extLst>
              <a:ext uri="{FF2B5EF4-FFF2-40B4-BE49-F238E27FC236}">
                <a16:creationId xmlns:a16="http://schemas.microsoft.com/office/drawing/2014/main" id="{7E7623BE-83C1-0D74-EEA6-5FF2222CB372}"/>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42323" y="771951"/>
            <a:ext cx="6014349" cy="5897789"/>
          </a:xfrm>
          <a:prstGeom prst="rect">
            <a:avLst/>
          </a:prstGeom>
        </p:spPr>
        <p:txBody>
          <a:bodyPr>
            <a:noAutofit/>
          </a:bodyPr>
          <a:lstStyle/>
          <a:p>
            <a:pPr>
              <a:spcBef>
                <a:spcPts val="1000"/>
              </a:spcBef>
              <a:spcAft>
                <a:spcPts val="600"/>
              </a:spcAft>
            </a:pPr>
            <a:r>
              <a:rPr lang="en-GB" sz="1400" dirty="0"/>
              <a:t>There are 5 main steps to the RAG agent that I built, that trigger when the user asks a question.</a:t>
            </a:r>
          </a:p>
          <a:p>
            <a:pPr>
              <a:spcBef>
                <a:spcPts val="600"/>
              </a:spcBef>
              <a:spcAft>
                <a:spcPts val="600"/>
              </a:spcAft>
            </a:pPr>
            <a:r>
              <a:rPr lang="en-GB" sz="1400" b="1" dirty="0"/>
              <a:t>1- Connection Test</a:t>
            </a:r>
          </a:p>
          <a:p>
            <a:pPr marL="0" lvl="1">
              <a:spcAft>
                <a:spcPts val="600"/>
              </a:spcAft>
            </a:pPr>
            <a:r>
              <a:rPr lang="en-GB" sz="1300" dirty="0"/>
              <a:t>This is like the AI "logging in" to work. The code checks that the API key is valid and that the "brain" (Gemini) is awake and ready to answer questions.</a:t>
            </a:r>
          </a:p>
          <a:p>
            <a:pPr marL="0" lvl="1">
              <a:spcAft>
                <a:spcPts val="600"/>
              </a:spcAft>
            </a:pPr>
            <a:r>
              <a:rPr lang="en-GB" sz="1400" b="1" dirty="0"/>
              <a:t>2- Context</a:t>
            </a:r>
          </a:p>
          <a:p>
            <a:pPr marL="0" lvl="1">
              <a:spcAft>
                <a:spcPts val="600"/>
              </a:spcAft>
            </a:pPr>
            <a:r>
              <a:rPr lang="en-GB" sz="1300" dirty="0"/>
              <a:t>The key to the agent is how it understands the meaning of the data. It’s programmed to create a semantic definition of the data before executing its next steps. It then learns how the data connects and automatically sends this "map" of relationships between the data to the AI along with the user question.</a:t>
            </a:r>
          </a:p>
          <a:p>
            <a:pPr marL="0" indent="0">
              <a:spcBef>
                <a:spcPts val="600"/>
              </a:spcBef>
              <a:spcAft>
                <a:spcPts val="600"/>
              </a:spcAft>
              <a:buFont typeface="Arial" panose="020B0604020202020204" pitchFamily="34" charset="0"/>
              <a:buNone/>
            </a:pPr>
            <a:r>
              <a:rPr lang="en-GB" sz="1400" b="1" dirty="0"/>
              <a:t>3- Reasoning</a:t>
            </a:r>
          </a:p>
          <a:p>
            <a:pPr>
              <a:spcAft>
                <a:spcPts val="600"/>
              </a:spcAft>
            </a:pPr>
            <a:r>
              <a:rPr lang="en-GB" sz="1300" dirty="0"/>
              <a:t>The agent then constructs a prompt that combines the user’s question with the data map at the same time. </a:t>
            </a:r>
          </a:p>
          <a:p>
            <a:pPr>
              <a:spcBef>
                <a:spcPts val="1000"/>
              </a:spcBef>
              <a:spcAft>
                <a:spcPts val="600"/>
              </a:spcAft>
            </a:pPr>
            <a:r>
              <a:rPr lang="en-GB" sz="1400" b="1" dirty="0"/>
              <a:t>4- Python logic and analysis</a:t>
            </a:r>
          </a:p>
          <a:p>
            <a:pPr marL="0" lvl="1" indent="0">
              <a:spcAft>
                <a:spcPts val="600"/>
              </a:spcAft>
              <a:buFont typeface="Arial" panose="020B0604020202020204" pitchFamily="34" charset="0"/>
              <a:buNone/>
            </a:pPr>
            <a:r>
              <a:rPr lang="en-GB" sz="1300" dirty="0"/>
              <a:t>The AI writes a custom Python script (using the Pandas library) in real-time. This script includes the pd.merge() commands needed to link data tabs together.</a:t>
            </a:r>
          </a:p>
          <a:p>
            <a:pPr marL="0" lvl="1" indent="0">
              <a:spcBef>
                <a:spcPts val="600"/>
              </a:spcBef>
              <a:spcAft>
                <a:spcPts val="600"/>
              </a:spcAft>
              <a:buFont typeface="Arial" panose="020B0604020202020204" pitchFamily="34" charset="0"/>
              <a:buNone/>
            </a:pPr>
            <a:r>
              <a:rPr lang="en-GB" sz="1400" b="1" dirty="0"/>
              <a:t>5- Output</a:t>
            </a:r>
          </a:p>
          <a:p>
            <a:pPr marL="0" lvl="1" indent="0">
              <a:spcAft>
                <a:spcPts val="600"/>
              </a:spcAft>
              <a:buFont typeface="Arial" panose="020B0604020202020204" pitchFamily="34" charset="0"/>
              <a:buNone/>
            </a:pPr>
            <a:r>
              <a:rPr lang="en-GB" sz="1300" dirty="0"/>
              <a:t>The agent returns both a human-friendly answer and a "Calculation Audit." This allows the user to verify the code to ensure the AI didn't "hallucinate" the math.</a:t>
            </a:r>
          </a:p>
          <a:p>
            <a:pPr marL="0" lvl="1">
              <a:spcBef>
                <a:spcPts val="600"/>
              </a:spcBef>
              <a:spcAft>
                <a:spcPts val="600"/>
              </a:spcAft>
            </a:pPr>
            <a:r>
              <a:rPr lang="en-GB" sz="1400" b="1" dirty="0">
                <a:hlinkClick r:id="rId3">
                  <a:extLst>
                    <a:ext uri="{A12FA001-AC4F-418D-AE19-62706E023703}">
                      <ahyp:hlinkClr xmlns:ahyp="http://schemas.microsoft.com/office/drawing/2018/hyperlinkcolor" val="tx"/>
                    </a:ext>
                  </a:extLst>
                </a:hlinkClick>
              </a:rPr>
              <a:t>Demo</a:t>
            </a:r>
          </a:p>
          <a:p>
            <a:pPr marL="0" lvl="1" indent="0">
              <a:spcAft>
                <a:spcPts val="600"/>
              </a:spcAft>
              <a:buFont typeface="Arial" panose="020B0604020202020204" pitchFamily="34" charset="0"/>
              <a:buNone/>
            </a:pPr>
            <a:r>
              <a:rPr lang="en-GB" sz="1300" dirty="0"/>
              <a:t>The video can be watched here on YouTube: </a:t>
            </a:r>
            <a:r>
              <a:rPr lang="en-GB" sz="1400" dirty="0">
                <a:hlinkClick r:id="rId3"/>
              </a:rPr>
              <a:t>https://youtu.be/RykpjqBt_RI</a:t>
            </a:r>
            <a:endParaRPr lang="en-GB" sz="1400" dirty="0"/>
          </a:p>
          <a:p>
            <a:pPr marL="0" lvl="1" indent="0">
              <a:spcAft>
                <a:spcPts val="600"/>
              </a:spcAft>
              <a:buFont typeface="Arial" panose="020B0604020202020204" pitchFamily="34" charset="0"/>
              <a:buNone/>
            </a:pPr>
            <a:endParaRPr lang="en-GB" sz="1400" dirty="0"/>
          </a:p>
        </p:txBody>
      </p:sp>
      <p:pic>
        <p:nvPicPr>
          <p:cNvPr id="8" name="Picture 7" descr="A screenshot of a computer program&#10;&#10;AI-generated content may be incorrect.">
            <a:extLst>
              <a:ext uri="{FF2B5EF4-FFF2-40B4-BE49-F238E27FC236}">
                <a16:creationId xmlns:a16="http://schemas.microsoft.com/office/drawing/2014/main" id="{8D539ADC-ED49-5C3D-6A21-91CCE8CA416B}"/>
              </a:ext>
            </a:extLst>
          </p:cNvPr>
          <p:cNvPicPr>
            <a:picLocks noChangeAspect="1"/>
          </p:cNvPicPr>
          <p:nvPr/>
        </p:nvPicPr>
        <p:blipFill>
          <a:blip r:embed="rId4"/>
          <a:srcRect l="30041" t="82917" r="20587" b="6363"/>
          <a:stretch>
            <a:fillRect/>
          </a:stretch>
        </p:blipFill>
        <p:spPr>
          <a:xfrm>
            <a:off x="704977" y="3414782"/>
            <a:ext cx="4704760" cy="565751"/>
          </a:xfrm>
          <a:prstGeom prst="rect">
            <a:avLst/>
          </a:prstGeom>
          <a:ln w="19050">
            <a:solidFill>
              <a:srgbClr val="FF0000"/>
            </a:solidFill>
          </a:ln>
          <a:effectLst>
            <a:outerShdw blurRad="50800" dist="38100" dir="2700000" algn="tl" rotWithShape="0">
              <a:prstClr val="black">
                <a:alpha val="40000"/>
              </a:prstClr>
            </a:outerShdw>
          </a:effectLst>
        </p:spPr>
      </p:pic>
      <p:pic>
        <p:nvPicPr>
          <p:cNvPr id="11" name="Picture 10" descr="A screenshot of a computer&#10;&#10;AI-generated content may be incorrect.">
            <a:extLst>
              <a:ext uri="{FF2B5EF4-FFF2-40B4-BE49-F238E27FC236}">
                <a16:creationId xmlns:a16="http://schemas.microsoft.com/office/drawing/2014/main" id="{ADCFEE5D-AF46-BC05-A103-22DC2F7C2712}"/>
              </a:ext>
            </a:extLst>
          </p:cNvPr>
          <p:cNvPicPr>
            <a:picLocks noChangeAspect="1"/>
          </p:cNvPicPr>
          <p:nvPr/>
        </p:nvPicPr>
        <p:blipFill>
          <a:blip r:embed="rId2"/>
          <a:srcRect l="35077" t="54838" r="7378"/>
          <a:stretch>
            <a:fillRect/>
          </a:stretch>
        </p:blipFill>
        <p:spPr>
          <a:xfrm>
            <a:off x="1651284" y="4362183"/>
            <a:ext cx="3758453" cy="2079068"/>
          </a:xfrm>
          <a:prstGeom prst="rect">
            <a:avLst/>
          </a:prstGeom>
          <a:ln w="19050">
            <a:solidFill>
              <a:srgbClr val="FF0000"/>
            </a:solidFill>
          </a:ln>
          <a:effectLst>
            <a:outerShdw blurRad="50800" dist="38100" dir="2700000" algn="tl" rotWithShape="0">
              <a:prstClr val="black">
                <a:alpha val="40000"/>
              </a:prstClr>
            </a:outerShdw>
          </a:effectLst>
        </p:spPr>
      </p:pic>
      <p:sp>
        <p:nvSpPr>
          <p:cNvPr id="12" name="Rectangle 11">
            <a:extLst>
              <a:ext uri="{FF2B5EF4-FFF2-40B4-BE49-F238E27FC236}">
                <a16:creationId xmlns:a16="http://schemas.microsoft.com/office/drawing/2014/main" id="{1252A11A-796D-9836-AE48-5B91C472399D}"/>
              </a:ext>
            </a:extLst>
          </p:cNvPr>
          <p:cNvSpPr/>
          <p:nvPr/>
        </p:nvSpPr>
        <p:spPr>
          <a:xfrm>
            <a:off x="691529" y="3217837"/>
            <a:ext cx="1124301" cy="248771"/>
          </a:xfrm>
          <a:prstGeom prst="rect">
            <a:avLst/>
          </a:prstGeom>
          <a:solidFill>
            <a:schemeClr val="bg1"/>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GB" sz="1000" b="1" dirty="0">
                <a:solidFill>
                  <a:schemeClr val="bg2">
                    <a:lumMod val="25000"/>
                  </a:schemeClr>
                </a:solidFill>
              </a:rPr>
              <a:t>Input Question</a:t>
            </a:r>
          </a:p>
        </p:txBody>
      </p:sp>
      <p:sp>
        <p:nvSpPr>
          <p:cNvPr id="13" name="Rectangle 12">
            <a:extLst>
              <a:ext uri="{FF2B5EF4-FFF2-40B4-BE49-F238E27FC236}">
                <a16:creationId xmlns:a16="http://schemas.microsoft.com/office/drawing/2014/main" id="{D90739D2-B112-B2FF-D496-932B097C90FD}"/>
              </a:ext>
            </a:extLst>
          </p:cNvPr>
          <p:cNvSpPr/>
          <p:nvPr/>
        </p:nvSpPr>
        <p:spPr>
          <a:xfrm>
            <a:off x="1637836" y="4138477"/>
            <a:ext cx="1358284" cy="248771"/>
          </a:xfrm>
          <a:prstGeom prst="rect">
            <a:avLst/>
          </a:prstGeom>
          <a:solidFill>
            <a:schemeClr val="bg1"/>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GB" sz="1000" b="1" dirty="0">
                <a:solidFill>
                  <a:schemeClr val="bg2">
                    <a:lumMod val="25000"/>
                  </a:schemeClr>
                </a:solidFill>
              </a:rPr>
              <a:t>Output AI Response</a:t>
            </a:r>
          </a:p>
        </p:txBody>
      </p:sp>
    </p:spTree>
    <p:extLst>
      <p:ext uri="{BB962C8B-B14F-4D97-AF65-F5344CB8AC3E}">
        <p14:creationId xmlns:p14="http://schemas.microsoft.com/office/powerpoint/2010/main" val="2192317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5CB73-E4B7-AD09-9D8C-DBC72693026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6347A2E-B0DF-3654-604F-661C02F50A14}"/>
              </a:ext>
            </a:extLst>
          </p:cNvPr>
          <p:cNvSpPr/>
          <p:nvPr/>
        </p:nvSpPr>
        <p:spPr>
          <a:xfrm>
            <a:off x="422067" y="490133"/>
            <a:ext cx="5809130" cy="58639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GB" sz="3600" b="1" dirty="0">
                <a:solidFill>
                  <a:schemeClr val="bg2">
                    <a:lumMod val="25000"/>
                  </a:schemeClr>
                </a:solidFill>
              </a:rPr>
              <a:t>RAG for Structured Data</a:t>
            </a:r>
          </a:p>
        </p:txBody>
      </p:sp>
      <p:pic>
        <p:nvPicPr>
          <p:cNvPr id="3" name="Content Placeholder 3" descr="Abstract background">
            <a:extLst>
              <a:ext uri="{FF2B5EF4-FFF2-40B4-BE49-F238E27FC236}">
                <a16:creationId xmlns:a16="http://schemas.microsoft.com/office/drawing/2014/main" id="{F976BCA8-3DA5-3C51-5F8B-8B6D7A1802B1}"/>
              </a:ext>
            </a:extLst>
          </p:cNvPr>
          <p:cNvPicPr>
            <a:picLocks noChangeAspect="1"/>
          </p:cNvPicPr>
          <p:nvPr/>
        </p:nvPicPr>
        <p:blipFill>
          <a:blip r:embed="rId2"/>
          <a:srcRect l="28148" r="2" b="2"/>
          <a:stretch>
            <a:fillRect/>
          </a:stretch>
        </p:blipFill>
        <p:spPr>
          <a:xfrm>
            <a:off x="342900" y="1238655"/>
            <a:ext cx="5692506" cy="5276446"/>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3"/>
            <a:stretch>
              <a:fillRect/>
            </a:stretch>
          </a:blipFill>
        </p:spPr>
      </p:pic>
      <p:sp>
        <p:nvSpPr>
          <p:cNvPr id="4" name="Title 1">
            <a:extLst>
              <a:ext uri="{FF2B5EF4-FFF2-40B4-BE49-F238E27FC236}">
                <a16:creationId xmlns:a16="http://schemas.microsoft.com/office/drawing/2014/main" id="{EFEB6976-5462-8F8B-BCE5-7B4234E52B03}"/>
              </a:ext>
            </a:extLst>
          </p:cNvPr>
          <p:cNvSpPr txBox="1">
            <a:spLocks/>
          </p:cNvSpPr>
          <p:nvPr/>
        </p:nvSpPr>
        <p:spPr>
          <a:xfrm>
            <a:off x="6992470" y="1361975"/>
            <a:ext cx="4198979" cy="896360"/>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700" dirty="0"/>
              <a:t>5- Next Steps</a:t>
            </a:r>
          </a:p>
        </p:txBody>
      </p:sp>
      <p:sp>
        <p:nvSpPr>
          <p:cNvPr id="5" name="TextBox 4">
            <a:extLst>
              <a:ext uri="{FF2B5EF4-FFF2-40B4-BE49-F238E27FC236}">
                <a16:creationId xmlns:a16="http://schemas.microsoft.com/office/drawing/2014/main" id="{CAB05D86-6405-8FA4-4BF4-31099D573465}"/>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992470" y="1955301"/>
            <a:ext cx="4975411" cy="4730844"/>
          </a:xfrm>
          <a:prstGeom prst="rect">
            <a:avLst/>
          </a:prstGeom>
        </p:spPr>
        <p:txBody>
          <a:bodyPr>
            <a:noAutofit/>
          </a:bodyPr>
          <a:lstStyle/>
          <a:p>
            <a:pPr>
              <a:spcBef>
                <a:spcPts val="1000"/>
              </a:spcBef>
              <a:spcAft>
                <a:spcPts val="600"/>
              </a:spcAft>
            </a:pPr>
            <a:r>
              <a:rPr lang="en-GB" sz="1400" b="1" dirty="0"/>
              <a:t>Experimenting with larger datasets</a:t>
            </a:r>
          </a:p>
          <a:p>
            <a:pPr marL="0" lvl="1" indent="0">
              <a:spcAft>
                <a:spcPts val="600"/>
              </a:spcAft>
              <a:buFont typeface="Arial" panose="020B0604020202020204" pitchFamily="34" charset="0"/>
              <a:buNone/>
            </a:pPr>
            <a:r>
              <a:rPr lang="en-GB" sz="1400" dirty="0"/>
              <a:t>My current data model contains a handful of datasets that are approximately 10 columns by 5,000 rows of data. They’re not huge so scaling up the size and allowing users to connect to multiple different sources would be the next obvious step.</a:t>
            </a:r>
          </a:p>
          <a:p>
            <a:pPr marL="0" indent="0">
              <a:spcAft>
                <a:spcPts val="600"/>
              </a:spcAft>
              <a:buFont typeface="Arial" panose="020B0604020202020204" pitchFamily="34" charset="0"/>
              <a:buNone/>
            </a:pPr>
            <a:r>
              <a:rPr lang="en-GB" sz="1400" b="1" dirty="0"/>
              <a:t>Experimenting with different RAG Frameworks</a:t>
            </a:r>
          </a:p>
          <a:p>
            <a:pPr marL="0" lvl="1" indent="0">
              <a:spcAft>
                <a:spcPts val="600"/>
              </a:spcAft>
              <a:buFont typeface="Arial" panose="020B0604020202020204" pitchFamily="34" charset="0"/>
              <a:buNone/>
            </a:pPr>
            <a:r>
              <a:rPr lang="en-GB" sz="1400" dirty="0"/>
              <a:t>I’m currently relying on Google’s framework, but I’ve studied practical examples for LlamaIndex, LangChain, LangGraph and CrewAI. Each of these can provide parts of RAG solutions so I’d like to experiment further with each of them with future projects.</a:t>
            </a:r>
          </a:p>
          <a:p>
            <a:pPr marL="0" lvl="1" indent="0">
              <a:spcAft>
                <a:spcPts val="600"/>
              </a:spcAft>
              <a:buFont typeface="Arial" panose="020B0604020202020204" pitchFamily="34" charset="0"/>
              <a:buNone/>
            </a:pPr>
            <a:r>
              <a:rPr lang="en-GB" sz="1400" b="1" dirty="0"/>
              <a:t>Listening to Feedback</a:t>
            </a:r>
          </a:p>
          <a:p>
            <a:pPr marL="0" lvl="1" indent="0">
              <a:spcAft>
                <a:spcPts val="600"/>
              </a:spcAft>
              <a:buFont typeface="Arial" panose="020B0604020202020204" pitchFamily="34" charset="0"/>
              <a:buNone/>
            </a:pPr>
            <a:r>
              <a:rPr lang="en-GB" sz="1400" dirty="0"/>
              <a:t>I’m posting some of my content on Github and LinkedIn and I’m hugely interested in hearing how other connections are progressing on this hugely powerful topic in 2026.</a:t>
            </a:r>
          </a:p>
          <a:p>
            <a:pPr marL="0" lvl="1">
              <a:spcAft>
                <a:spcPts val="600"/>
              </a:spcAft>
            </a:pPr>
            <a:r>
              <a:rPr lang="en-GB" sz="1400" b="1" dirty="0"/>
              <a:t>Packaging the code as a consumable app</a:t>
            </a:r>
          </a:p>
          <a:p>
            <a:pPr marL="0" lvl="1">
              <a:spcAft>
                <a:spcPts val="600"/>
              </a:spcAft>
            </a:pPr>
            <a:r>
              <a:rPr lang="en-GB" sz="1400" dirty="0"/>
              <a:t>My agent is currently configured to my use case, but I’m keen to expand it over time and add a consumable app package to it for others to use.</a:t>
            </a:r>
            <a:endParaRPr lang="en-GB" sz="1400" b="1" dirty="0"/>
          </a:p>
          <a:p>
            <a:pPr marL="0" lvl="1" indent="0">
              <a:spcAft>
                <a:spcPts val="600"/>
              </a:spcAft>
              <a:buFont typeface="Arial" panose="020B0604020202020204" pitchFamily="34" charset="0"/>
              <a:buNone/>
            </a:pPr>
            <a:endParaRPr lang="en-GB" sz="1400" dirty="0"/>
          </a:p>
        </p:txBody>
      </p:sp>
    </p:spTree>
    <p:extLst>
      <p:ext uri="{BB962C8B-B14F-4D97-AF65-F5344CB8AC3E}">
        <p14:creationId xmlns:p14="http://schemas.microsoft.com/office/powerpoint/2010/main" val="3054743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EDFB17-A422-65F1-A74A-1F8BB73BD8BA}"/>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9230A35-792D-1949-E806-FFE9E3430D54}"/>
              </a:ext>
            </a:extLst>
          </p:cNvPr>
          <p:cNvSpPr/>
          <p:nvPr/>
        </p:nvSpPr>
        <p:spPr>
          <a:xfrm>
            <a:off x="422067" y="490133"/>
            <a:ext cx="5809130" cy="58639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GB" sz="3600" b="1" dirty="0">
                <a:solidFill>
                  <a:schemeClr val="bg2">
                    <a:lumMod val="25000"/>
                  </a:schemeClr>
                </a:solidFill>
              </a:rPr>
              <a:t>RAG for Structured Data</a:t>
            </a:r>
          </a:p>
        </p:txBody>
      </p:sp>
      <p:sp>
        <p:nvSpPr>
          <p:cNvPr id="4" name="Title 1">
            <a:extLst>
              <a:ext uri="{FF2B5EF4-FFF2-40B4-BE49-F238E27FC236}">
                <a16:creationId xmlns:a16="http://schemas.microsoft.com/office/drawing/2014/main" id="{A44E1F2F-2E90-CDD1-2E3D-411689BBD917}"/>
              </a:ext>
            </a:extLst>
          </p:cNvPr>
          <p:cNvSpPr txBox="1">
            <a:spLocks/>
          </p:cNvSpPr>
          <p:nvPr/>
        </p:nvSpPr>
        <p:spPr>
          <a:xfrm>
            <a:off x="6992470" y="1361975"/>
            <a:ext cx="4198979" cy="896360"/>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700" dirty="0"/>
              <a:t>6- Conclusion</a:t>
            </a:r>
          </a:p>
        </p:txBody>
      </p:sp>
      <p:sp>
        <p:nvSpPr>
          <p:cNvPr id="5" name="TextBox 4">
            <a:extLst>
              <a:ext uri="{FF2B5EF4-FFF2-40B4-BE49-F238E27FC236}">
                <a16:creationId xmlns:a16="http://schemas.microsoft.com/office/drawing/2014/main" id="{23EB3DBB-6FA5-A703-CBA7-F6B268614B24}"/>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992470" y="1955301"/>
            <a:ext cx="4975411" cy="4414654"/>
          </a:xfrm>
          <a:prstGeom prst="rect">
            <a:avLst/>
          </a:prstGeom>
        </p:spPr>
        <p:txBody>
          <a:bodyPr>
            <a:noAutofit/>
          </a:bodyPr>
          <a:lstStyle/>
          <a:p>
            <a:pPr>
              <a:spcBef>
                <a:spcPts val="1000"/>
              </a:spcBef>
              <a:spcAft>
                <a:spcPts val="600"/>
              </a:spcAft>
            </a:pPr>
            <a:r>
              <a:rPr lang="en-GB" sz="1400" b="1" dirty="0"/>
              <a:t>What I’ve learnt</a:t>
            </a:r>
          </a:p>
          <a:p>
            <a:pPr>
              <a:spcAft>
                <a:spcPts val="600"/>
              </a:spcAft>
            </a:pPr>
            <a:r>
              <a:rPr lang="en-GB" sz="1400" dirty="0"/>
              <a:t>The whole project was fun.</a:t>
            </a:r>
          </a:p>
          <a:p>
            <a:pPr>
              <a:spcAft>
                <a:spcPts val="600"/>
              </a:spcAft>
            </a:pPr>
            <a:r>
              <a:rPr lang="en-GB" sz="1400" dirty="0"/>
              <a:t>Yes, there was a lot of code re-writes and re-prompting to get the functionality to work, but it’s importantly to learn from all  this which I did.</a:t>
            </a:r>
          </a:p>
          <a:p>
            <a:pPr>
              <a:spcAft>
                <a:spcPts val="600"/>
              </a:spcAft>
            </a:pPr>
            <a:r>
              <a:rPr lang="en-GB" sz="1400" b="1" dirty="0"/>
              <a:t>Semantic Descriptions are key.</a:t>
            </a:r>
          </a:p>
          <a:p>
            <a:pPr marL="0" lvl="1" indent="0">
              <a:spcAft>
                <a:spcPts val="600"/>
              </a:spcAft>
              <a:buFont typeface="Arial" panose="020B0604020202020204" pitchFamily="34" charset="0"/>
              <a:buNone/>
            </a:pPr>
            <a:r>
              <a:rPr lang="en-GB" sz="1400" dirty="0"/>
              <a:t>Without an understanding of your data, RAG just won’t work. There are plenty of solutions for semantics and context to try, but I made sure that my agent semantically understood my data first.</a:t>
            </a:r>
          </a:p>
          <a:p>
            <a:pPr marL="0" lvl="1" indent="0">
              <a:spcAft>
                <a:spcPts val="600"/>
              </a:spcAft>
              <a:buFont typeface="Arial" panose="020B0604020202020204" pitchFamily="34" charset="0"/>
              <a:buNone/>
            </a:pPr>
            <a:r>
              <a:rPr lang="en-GB" sz="1400" dirty="0"/>
              <a:t>This is fine for smaller datasets, but I’m interested to test my approach on larger amounts of data to see how things work, combined with more prescribed data maps. I know data maps will improve accuracy, but I want to automate this as much as </a:t>
            </a:r>
            <a:r>
              <a:rPr lang="en-GB" sz="1400"/>
              <a:t>possible as my </a:t>
            </a:r>
            <a:r>
              <a:rPr lang="en-GB" sz="1400" dirty="0"/>
              <a:t>design principle is to try to automate and use intelligence to do the leg work.</a:t>
            </a:r>
          </a:p>
        </p:txBody>
      </p:sp>
      <p:pic>
        <p:nvPicPr>
          <p:cNvPr id="6" name="Content Placeholder 3" descr="Internet of Things Concept">
            <a:extLst>
              <a:ext uri="{FF2B5EF4-FFF2-40B4-BE49-F238E27FC236}">
                <a16:creationId xmlns:a16="http://schemas.microsoft.com/office/drawing/2014/main" id="{85B8D6EF-0747-C12F-4F66-9943FFD6270C}"/>
              </a:ext>
            </a:extLst>
          </p:cNvPr>
          <p:cNvPicPr>
            <a:picLocks noChangeAspect="1"/>
          </p:cNvPicPr>
          <p:nvPr/>
        </p:nvPicPr>
        <p:blipFill>
          <a:blip r:embed="rId2"/>
          <a:srcRect l="5794" r="14271" b="1"/>
          <a:stretch>
            <a:fillRect/>
          </a:stretch>
        </p:blipFill>
        <p:spPr>
          <a:xfrm>
            <a:off x="261965" y="1361975"/>
            <a:ext cx="5969232" cy="4984616"/>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3"/>
            <a:stretch>
              <a:fillRect/>
            </a:stretch>
          </a:blipFill>
        </p:spPr>
      </p:pic>
    </p:spTree>
    <p:extLst>
      <p:ext uri="{BB962C8B-B14F-4D97-AF65-F5344CB8AC3E}">
        <p14:creationId xmlns:p14="http://schemas.microsoft.com/office/powerpoint/2010/main" val="2822358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anim calcmode="lin" valueType="num">
                                      <p:cBhvr>
                                        <p:cTn id="8" dur="250" fill="hold"/>
                                        <p:tgtEl>
                                          <p:spTgt spid="5"/>
                                        </p:tgtEl>
                                        <p:attrNameLst>
                                          <p:attrName>ppt_x</p:attrName>
                                        </p:attrNameLst>
                                      </p:cBhvr>
                                      <p:tavLst>
                                        <p:tav tm="0">
                                          <p:val>
                                            <p:strVal val="#ppt_x"/>
                                          </p:val>
                                        </p:tav>
                                        <p:tav tm="100000">
                                          <p:val>
                                            <p:strVal val="#ppt_x"/>
                                          </p:val>
                                        </p:tav>
                                      </p:tavLst>
                                    </p:anim>
                                    <p:anim calcmode="lin" valueType="num">
                                      <p:cBhvr>
                                        <p:cTn id="9"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1002</Words>
  <Application>Microsoft Office PowerPoint</Application>
  <PresentationFormat>Widescreen</PresentationFormat>
  <Paragraphs>82</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Paul Fuggle</dc:creator>
  <cp:lastModifiedBy>Paul Fuggle</cp:lastModifiedBy>
  <cp:revision>1</cp:revision>
  <dcterms:created xsi:type="dcterms:W3CDTF">2026-01-13T08:57:55Z</dcterms:created>
  <dcterms:modified xsi:type="dcterms:W3CDTF">2026-01-16T11:26:37Z</dcterms:modified>
</cp:coreProperties>
</file>

<file path=docProps/thumbnail.jpeg>
</file>